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1"/>
  </p:notesMasterIdLst>
  <p:sldIdLst>
    <p:sldId id="267" r:id="rId2"/>
    <p:sldId id="257" r:id="rId3"/>
    <p:sldId id="258" r:id="rId4"/>
    <p:sldId id="259" r:id="rId5"/>
    <p:sldId id="313" r:id="rId6"/>
    <p:sldId id="268" r:id="rId7"/>
    <p:sldId id="269" r:id="rId8"/>
    <p:sldId id="314" r:id="rId9"/>
    <p:sldId id="316" r:id="rId10"/>
    <p:sldId id="315" r:id="rId11"/>
    <p:sldId id="317" r:id="rId12"/>
    <p:sldId id="318" r:id="rId13"/>
    <p:sldId id="319" r:id="rId14"/>
    <p:sldId id="320" r:id="rId15"/>
    <p:sldId id="270" r:id="rId16"/>
    <p:sldId id="271" r:id="rId17"/>
    <p:sldId id="272" r:id="rId18"/>
    <p:sldId id="273" r:id="rId19"/>
    <p:sldId id="260" r:id="rId20"/>
    <p:sldId id="261" r:id="rId21"/>
    <p:sldId id="274" r:id="rId22"/>
    <p:sldId id="275" r:id="rId23"/>
    <p:sldId id="276" r:id="rId24"/>
    <p:sldId id="277" r:id="rId25"/>
    <p:sldId id="279" r:id="rId26"/>
    <p:sldId id="280" r:id="rId27"/>
    <p:sldId id="281" r:id="rId28"/>
    <p:sldId id="282" r:id="rId29"/>
    <p:sldId id="283" r:id="rId30"/>
    <p:sldId id="284" r:id="rId31"/>
    <p:sldId id="307" r:id="rId32"/>
    <p:sldId id="308" r:id="rId33"/>
    <p:sldId id="309" r:id="rId34"/>
    <p:sldId id="285" r:id="rId35"/>
    <p:sldId id="286" r:id="rId36"/>
    <p:sldId id="311" r:id="rId37"/>
    <p:sldId id="312" r:id="rId38"/>
    <p:sldId id="287" r:id="rId39"/>
    <p:sldId id="288" r:id="rId40"/>
    <p:sldId id="310" r:id="rId41"/>
    <p:sldId id="262" r:id="rId42"/>
    <p:sldId id="266" r:id="rId43"/>
    <p:sldId id="27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21" r:id="rId59"/>
    <p:sldId id="303" r:id="rId60"/>
    <p:sldId id="304" r:id="rId61"/>
    <p:sldId id="305" r:id="rId62"/>
    <p:sldId id="306" r:id="rId63"/>
    <p:sldId id="322" r:id="rId64"/>
    <p:sldId id="324" r:id="rId65"/>
    <p:sldId id="323"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264" r:id="rId79"/>
    <p:sldId id="26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D12E7D47-8835-9A4D-8E8B-DC4D81EFB44D}">
          <p14:sldIdLst>
            <p14:sldId id="267"/>
            <p14:sldId id="257"/>
          </p14:sldIdLst>
        </p14:section>
        <p14:section name="Opportunity" id="{630725B2-F9F1-3947-A489-B22DFA985BA3}">
          <p14:sldIdLst>
            <p14:sldId id="258"/>
            <p14:sldId id="259"/>
            <p14:sldId id="313"/>
            <p14:sldId id="268"/>
            <p14:sldId id="269"/>
            <p14:sldId id="314"/>
            <p14:sldId id="316"/>
            <p14:sldId id="315"/>
            <p14:sldId id="317"/>
            <p14:sldId id="318"/>
            <p14:sldId id="319"/>
            <p14:sldId id="320"/>
            <p14:sldId id="270"/>
            <p14:sldId id="271"/>
            <p14:sldId id="272"/>
            <p14:sldId id="273"/>
          </p14:sldIdLst>
        </p14:section>
        <p14:section name="Performance" id="{CA02945B-D164-EE49-AC48-9577B74CFC40}">
          <p14:sldIdLst>
            <p14:sldId id="260"/>
            <p14:sldId id="261"/>
            <p14:sldId id="274"/>
            <p14:sldId id="275"/>
            <p14:sldId id="276"/>
            <p14:sldId id="277"/>
            <p14:sldId id="279"/>
            <p14:sldId id="280"/>
            <p14:sldId id="281"/>
            <p14:sldId id="282"/>
            <p14:sldId id="283"/>
            <p14:sldId id="284"/>
            <p14:sldId id="307"/>
            <p14:sldId id="308"/>
            <p14:sldId id="309"/>
            <p14:sldId id="285"/>
            <p14:sldId id="286"/>
            <p14:sldId id="311"/>
            <p14:sldId id="312"/>
            <p14:sldId id="287"/>
            <p14:sldId id="288"/>
            <p14:sldId id="310"/>
          </p14:sldIdLst>
        </p14:section>
        <p14:section name="Innovation" id="{02C656E5-3AA1-444D-BFCF-5B6B737F05A5}">
          <p14:sldIdLst>
            <p14:sldId id="262"/>
            <p14:sldId id="266"/>
            <p14:sldId id="278"/>
            <p14:sldId id="289"/>
            <p14:sldId id="290"/>
            <p14:sldId id="291"/>
            <p14:sldId id="292"/>
            <p14:sldId id="293"/>
            <p14:sldId id="294"/>
            <p14:sldId id="295"/>
            <p14:sldId id="296"/>
            <p14:sldId id="297"/>
            <p14:sldId id="298"/>
            <p14:sldId id="299"/>
            <p14:sldId id="300"/>
            <p14:sldId id="301"/>
            <p14:sldId id="302"/>
            <p14:sldId id="321"/>
            <p14:sldId id="303"/>
            <p14:sldId id="304"/>
            <p14:sldId id="305"/>
            <p14:sldId id="306"/>
            <p14:sldId id="322"/>
            <p14:sldId id="324"/>
            <p14:sldId id="323"/>
            <p14:sldId id="325"/>
            <p14:sldId id="326"/>
            <p14:sldId id="327"/>
            <p14:sldId id="328"/>
            <p14:sldId id="329"/>
            <p14:sldId id="330"/>
            <p14:sldId id="331"/>
            <p14:sldId id="332"/>
            <p14:sldId id="333"/>
            <p14:sldId id="334"/>
            <p14:sldId id="335"/>
            <p14:sldId id="336"/>
          </p14:sldIdLst>
        </p14:section>
        <p14:section name="Process" id="{D24DB96D-8247-7045-82AF-9EA451FC2C8A}">
          <p14:sldIdLst>
            <p14:sldId id="264"/>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D2FF"/>
    <a:srgbClr val="C7E6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1" autoAdjust="0"/>
    <p:restoredTop sz="96206" autoAdjust="0"/>
  </p:normalViewPr>
  <p:slideViewPr>
    <p:cSldViewPr snapToGrid="0" snapToObjects="1">
      <p:cViewPr>
        <p:scale>
          <a:sx n="85" d="100"/>
          <a:sy n="85" d="100"/>
        </p:scale>
        <p:origin x="1488" y="10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E79238-6247-BA46-BF1B-5037543D3ABF}" type="datetimeFigureOut">
              <a:rPr lang="en-US" smtClean="0"/>
              <a:t>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BC79B1-309B-A445-9987-B33FF477A19D}" type="slidenum">
              <a:rPr lang="en-US" smtClean="0"/>
              <a:t>‹#›</a:t>
            </a:fld>
            <a:endParaRPr lang="en-US"/>
          </a:p>
        </p:txBody>
      </p:sp>
    </p:spTree>
    <p:extLst>
      <p:ext uri="{BB962C8B-B14F-4D97-AF65-F5344CB8AC3E}">
        <p14:creationId xmlns:p14="http://schemas.microsoft.com/office/powerpoint/2010/main" val="1626583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B6BC79B1-309B-A445-9987-B33FF477A19D}" type="slidenum">
              <a:rPr lang="en-US" smtClean="0"/>
              <a:t>7</a:t>
            </a:fld>
            <a:endParaRPr lang="en-US" dirty="0"/>
          </a:p>
        </p:txBody>
      </p:sp>
    </p:spTree>
    <p:extLst>
      <p:ext uri="{BB962C8B-B14F-4D97-AF65-F5344CB8AC3E}">
        <p14:creationId xmlns:p14="http://schemas.microsoft.com/office/powerpoint/2010/main" val="4237006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1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isi</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penuh</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ember 3 liter</a:t>
            </a:r>
            <a:endParaRPr lang="en-US"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venir Next LT Pro"/>
              </a:rPr>
              <a:t>2</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a:t>
            </a:r>
            <a:r>
              <a:rPr lang="en-US" dirty="0" err="1">
                <a:solidFill>
                  <a:srgbClr val="FFFFFF"/>
                </a:solidFill>
                <a:latin typeface="Avenir Next LT Pro"/>
              </a:rPr>
              <a:t>tuangkan</a:t>
            </a:r>
            <a:r>
              <a:rPr lang="en-US" dirty="0">
                <a:solidFill>
                  <a:srgbClr val="FFFFFF"/>
                </a:solidFill>
                <a:latin typeface="Avenir Next LT Pro"/>
              </a:rPr>
              <a:t> air pada ember 3 liter </a:t>
            </a:r>
            <a:r>
              <a:rPr lang="en-US" dirty="0" err="1">
                <a:solidFill>
                  <a:srgbClr val="FFFFFF"/>
                </a:solidFill>
                <a:latin typeface="Avenir Next LT Pro"/>
              </a:rPr>
              <a:t>ke</a:t>
            </a:r>
            <a:r>
              <a:rPr lang="en-US" dirty="0">
                <a:solidFill>
                  <a:srgbClr val="FFFFFF"/>
                </a:solidFill>
                <a:latin typeface="Avenir Next LT Pro"/>
              </a:rPr>
              <a:t> ember 4 liter</a:t>
            </a:r>
          </a:p>
          <a:p>
            <a:pPr lvl="0">
              <a:defRPr/>
            </a:pP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3 </a:t>
            </a:r>
            <a:r>
              <a:rPr lang="en-US" dirty="0" err="1">
                <a:solidFill>
                  <a:srgbClr val="FFFFFF"/>
                </a:solidFill>
              </a:rPr>
              <a:t>isi</a:t>
            </a:r>
            <a:r>
              <a:rPr lang="en-US" dirty="0">
                <a:solidFill>
                  <a:srgbClr val="FFFFFF"/>
                </a:solidFill>
              </a:rPr>
              <a:t> </a:t>
            </a:r>
            <a:r>
              <a:rPr lang="en-US" dirty="0" err="1">
                <a:solidFill>
                  <a:srgbClr val="FFFFFF"/>
                </a:solidFill>
              </a:rPr>
              <a:t>penuh</a:t>
            </a:r>
            <a:r>
              <a:rPr lang="en-US" dirty="0">
                <a:solidFill>
                  <a:srgbClr val="FFFFFF"/>
                </a:solidFill>
              </a:rPr>
              <a:t> ember 3 liter</a:t>
            </a:r>
          </a:p>
          <a:p>
            <a:pPr lvl="0">
              <a:defRPr/>
            </a:pPr>
            <a:r>
              <a:rPr lang="en-US" dirty="0">
                <a:solidFill>
                  <a:srgbClr val="FFFFFF"/>
                </a:solidFill>
              </a:rPr>
              <a:t>4 </a:t>
            </a:r>
            <a:r>
              <a:rPr lang="en-US" dirty="0" err="1">
                <a:solidFill>
                  <a:srgbClr val="FFFFFF"/>
                </a:solidFill>
              </a:rPr>
              <a:t>tuangkan</a:t>
            </a:r>
            <a:r>
              <a:rPr lang="en-US" dirty="0">
                <a:solidFill>
                  <a:srgbClr val="FFFFFF"/>
                </a:solidFill>
              </a:rPr>
              <a:t> air pada ember 3 liter </a:t>
            </a:r>
            <a:r>
              <a:rPr lang="en-US" dirty="0" err="1">
                <a:solidFill>
                  <a:srgbClr val="FFFFFF"/>
                </a:solidFill>
              </a:rPr>
              <a:t>ke</a:t>
            </a:r>
            <a:r>
              <a:rPr lang="en-US" dirty="0">
                <a:solidFill>
                  <a:srgbClr val="FFFFFF"/>
                </a:solidFill>
              </a:rPr>
              <a:t> ember 4 liter </a:t>
            </a:r>
            <a:r>
              <a:rPr lang="en-US" dirty="0" err="1">
                <a:solidFill>
                  <a:srgbClr val="FFFFFF"/>
                </a:solidFill>
              </a:rPr>
              <a:t>sampai</a:t>
            </a:r>
            <a:r>
              <a:rPr lang="en-US" dirty="0">
                <a:solidFill>
                  <a:srgbClr val="FFFFFF"/>
                </a:solidFill>
              </a:rPr>
              <a:t> </a:t>
            </a:r>
            <a:r>
              <a:rPr lang="en-US" dirty="0" err="1">
                <a:solidFill>
                  <a:srgbClr val="FFFFFF"/>
                </a:solidFill>
              </a:rPr>
              <a:t>penuh</a:t>
            </a:r>
            <a:endParaRPr lang="en-US" dirty="0">
              <a:solidFill>
                <a:srgbClr val="FFFFFF"/>
              </a:solidFill>
            </a:endParaRPr>
          </a:p>
          <a:p>
            <a:endParaRPr lang="en-US" dirty="0"/>
          </a:p>
        </p:txBody>
      </p:sp>
      <p:sp>
        <p:nvSpPr>
          <p:cNvPr id="4" name="Slide Number Placeholder 3"/>
          <p:cNvSpPr>
            <a:spLocks noGrp="1"/>
          </p:cNvSpPr>
          <p:nvPr>
            <p:ph type="sldNum" sz="quarter" idx="5"/>
          </p:nvPr>
        </p:nvSpPr>
        <p:spPr/>
        <p:txBody>
          <a:bodyPr/>
          <a:lstStyle/>
          <a:p>
            <a:fld id="{B6BC79B1-309B-A445-9987-B33FF477A19D}" type="slidenum">
              <a:rPr lang="en-US" smtClean="0"/>
              <a:t>8</a:t>
            </a:fld>
            <a:endParaRPr lang="en-US"/>
          </a:p>
        </p:txBody>
      </p:sp>
    </p:spTree>
    <p:extLst>
      <p:ext uri="{BB962C8B-B14F-4D97-AF65-F5344CB8AC3E}">
        <p14:creationId xmlns:p14="http://schemas.microsoft.com/office/powerpoint/2010/main" val="208890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BC79B1-309B-A445-9987-B33FF477A19D}" type="slidenum">
              <a:rPr lang="en-US" smtClean="0"/>
              <a:t>9</a:t>
            </a:fld>
            <a:endParaRPr lang="en-US"/>
          </a:p>
        </p:txBody>
      </p:sp>
    </p:spTree>
    <p:extLst>
      <p:ext uri="{BB962C8B-B14F-4D97-AF65-F5344CB8AC3E}">
        <p14:creationId xmlns:p14="http://schemas.microsoft.com/office/powerpoint/2010/main" val="243527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1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Geser</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kotak</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7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ke</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bawah</a:t>
            </a:r>
            <a:endParaRPr lang="en-US"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venir Next LT Pro"/>
              </a:rPr>
              <a:t>2</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a:t>
            </a:r>
            <a:r>
              <a:rPr lang="en-US" dirty="0" err="1">
                <a:solidFill>
                  <a:srgbClr val="FFFFFF"/>
                </a:solidFill>
                <a:latin typeface="Avenir Next LT Pro"/>
              </a:rPr>
              <a:t>Geser</a:t>
            </a:r>
            <a:r>
              <a:rPr lang="en-US" dirty="0">
                <a:solidFill>
                  <a:srgbClr val="FFFFFF"/>
                </a:solidFill>
                <a:latin typeface="Avenir Next LT Pro"/>
              </a:rPr>
              <a:t> </a:t>
            </a:r>
            <a:r>
              <a:rPr lang="en-US" dirty="0" err="1">
                <a:solidFill>
                  <a:srgbClr val="FFFFFF"/>
                </a:solidFill>
                <a:latin typeface="Avenir Next LT Pro"/>
              </a:rPr>
              <a:t>kotak</a:t>
            </a:r>
            <a:r>
              <a:rPr lang="en-US" dirty="0">
                <a:solidFill>
                  <a:srgbClr val="FFFFFF"/>
                </a:solidFill>
                <a:latin typeface="Avenir Next LT Pro"/>
              </a:rPr>
              <a:t> 4 </a:t>
            </a:r>
            <a:r>
              <a:rPr lang="en-US" dirty="0" err="1">
                <a:solidFill>
                  <a:srgbClr val="FFFFFF"/>
                </a:solidFill>
                <a:latin typeface="Avenir Next LT Pro"/>
              </a:rPr>
              <a:t>ke</a:t>
            </a:r>
            <a:r>
              <a:rPr lang="en-US" dirty="0">
                <a:solidFill>
                  <a:srgbClr val="FFFFFF"/>
                </a:solidFill>
                <a:latin typeface="Avenir Next LT Pro"/>
              </a:rPr>
              <a:t> </a:t>
            </a:r>
            <a:r>
              <a:rPr lang="en-US" dirty="0" err="1">
                <a:solidFill>
                  <a:srgbClr val="FFFFFF"/>
                </a:solidFill>
                <a:latin typeface="Avenir Next LT Pro"/>
              </a:rPr>
              <a:t>kiri</a:t>
            </a:r>
            <a:endParaRPr lang="en-US" dirty="0">
              <a:solidFill>
                <a:srgbClr val="FFFFFF"/>
              </a:solidFill>
              <a:latin typeface="Avenir Next LT Pro"/>
            </a:endParaRPr>
          </a:p>
          <a:p>
            <a:pPr lvl="0">
              <a:defRPr/>
            </a:pP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3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Geser</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kotak</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5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ke</a:t>
            </a:r>
            <a:r>
              <a:rPr kumimoji="0" lang="en-US" sz="1200" b="0" i="0" u="none" strike="noStrike" kern="1200" cap="none" spc="0" normalizeH="0" baseline="0" noProof="0" dirty="0">
                <a:ln>
                  <a:noFill/>
                </a:ln>
                <a:solidFill>
                  <a:srgbClr val="FFFFFF"/>
                </a:solidFill>
                <a:effectLst/>
                <a:uLnTx/>
                <a:uFillTx/>
                <a:latin typeface="Avenir Next LT Pro"/>
                <a:ea typeface="+mn-ea"/>
                <a:cs typeface="+mn-cs"/>
              </a:rPr>
              <a:t> </a:t>
            </a:r>
            <a:r>
              <a:rPr kumimoji="0" lang="en-US" sz="1200" b="0" i="0" u="none" strike="noStrike" kern="1200" cap="none" spc="0" normalizeH="0" baseline="0" noProof="0" dirty="0" err="1">
                <a:ln>
                  <a:noFill/>
                </a:ln>
                <a:solidFill>
                  <a:srgbClr val="FFFFFF"/>
                </a:solidFill>
                <a:effectLst/>
                <a:uLnTx/>
                <a:uFillTx/>
                <a:latin typeface="Avenir Next LT Pro"/>
                <a:ea typeface="+mn-ea"/>
                <a:cs typeface="+mn-cs"/>
              </a:rPr>
              <a:t>kiri</a:t>
            </a:r>
            <a:endParaRPr lang="en-US" dirty="0">
              <a:solidFill>
                <a:srgbClr val="FFFFFF"/>
              </a:solidFill>
            </a:endParaRPr>
          </a:p>
          <a:p>
            <a:pPr lvl="0">
              <a:defRPr/>
            </a:pPr>
            <a:r>
              <a:rPr lang="en-US" dirty="0">
                <a:solidFill>
                  <a:srgbClr val="FFFFFF"/>
                </a:solidFill>
              </a:rPr>
              <a:t>4 </a:t>
            </a:r>
            <a:r>
              <a:rPr lang="en-US" dirty="0" err="1">
                <a:solidFill>
                  <a:srgbClr val="FFFFFF"/>
                </a:solidFill>
              </a:rPr>
              <a:t>Geser</a:t>
            </a:r>
            <a:r>
              <a:rPr lang="en-US" dirty="0">
                <a:solidFill>
                  <a:srgbClr val="FFFFFF"/>
                </a:solidFill>
              </a:rPr>
              <a:t> </a:t>
            </a:r>
            <a:r>
              <a:rPr lang="en-US" dirty="0" err="1">
                <a:solidFill>
                  <a:srgbClr val="FFFFFF"/>
                </a:solidFill>
              </a:rPr>
              <a:t>kotak</a:t>
            </a:r>
            <a:r>
              <a:rPr lang="en-US" dirty="0">
                <a:solidFill>
                  <a:srgbClr val="FFFFFF"/>
                </a:solidFill>
              </a:rPr>
              <a:t> 6 </a:t>
            </a:r>
            <a:r>
              <a:rPr lang="en-US" dirty="0" err="1">
                <a:solidFill>
                  <a:srgbClr val="FFFFFF"/>
                </a:solidFill>
              </a:rPr>
              <a:t>ke</a:t>
            </a:r>
            <a:r>
              <a:rPr lang="en-US" dirty="0">
                <a:solidFill>
                  <a:srgbClr val="FFFFFF"/>
                </a:solidFill>
              </a:rPr>
              <a:t> </a:t>
            </a:r>
            <a:r>
              <a:rPr lang="en-US" dirty="0" err="1">
                <a:solidFill>
                  <a:srgbClr val="FFFFFF"/>
                </a:solidFill>
              </a:rPr>
              <a:t>kanan</a:t>
            </a:r>
            <a:endParaRPr lang="en-US" dirty="0">
              <a:solidFill>
                <a:srgbClr val="FFFFFF"/>
              </a:solidFill>
            </a:endParaRPr>
          </a:p>
          <a:p>
            <a:endParaRPr lang="en-US" dirty="0"/>
          </a:p>
        </p:txBody>
      </p:sp>
      <p:sp>
        <p:nvSpPr>
          <p:cNvPr id="4" name="Slide Number Placeholder 3"/>
          <p:cNvSpPr>
            <a:spLocks noGrp="1"/>
          </p:cNvSpPr>
          <p:nvPr>
            <p:ph type="sldNum" sz="quarter" idx="5"/>
          </p:nvPr>
        </p:nvSpPr>
        <p:spPr/>
        <p:txBody>
          <a:bodyPr/>
          <a:lstStyle/>
          <a:p>
            <a:fld id="{B6BC79B1-309B-A445-9987-B33FF477A19D}" type="slidenum">
              <a:rPr lang="en-US" smtClean="0"/>
              <a:t>10</a:t>
            </a:fld>
            <a:endParaRPr lang="en-US"/>
          </a:p>
        </p:txBody>
      </p:sp>
    </p:spTree>
    <p:extLst>
      <p:ext uri="{BB962C8B-B14F-4D97-AF65-F5344CB8AC3E}">
        <p14:creationId xmlns:p14="http://schemas.microsoft.com/office/powerpoint/2010/main" val="252055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BC79B1-309B-A445-9987-B33FF477A19D}" type="slidenum">
              <a:rPr lang="en-US" smtClean="0"/>
              <a:t>11</a:t>
            </a:fld>
            <a:endParaRPr lang="en-US"/>
          </a:p>
        </p:txBody>
      </p:sp>
    </p:spTree>
    <p:extLst>
      <p:ext uri="{BB962C8B-B14F-4D97-AF65-F5344CB8AC3E}">
        <p14:creationId xmlns:p14="http://schemas.microsoft.com/office/powerpoint/2010/main" val="3489645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BC79B1-309B-A445-9987-B33FF477A19D}" type="slidenum">
              <a:rPr lang="en-US" smtClean="0"/>
              <a:t>12</a:t>
            </a:fld>
            <a:endParaRPr lang="en-US"/>
          </a:p>
        </p:txBody>
      </p:sp>
    </p:spTree>
    <p:extLst>
      <p:ext uri="{BB962C8B-B14F-4D97-AF65-F5344CB8AC3E}">
        <p14:creationId xmlns:p14="http://schemas.microsoft.com/office/powerpoint/2010/main" val="930011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BC79B1-309B-A445-9987-B33FF477A19D}" type="slidenum">
              <a:rPr lang="en-US" smtClean="0"/>
              <a:t>13</a:t>
            </a:fld>
            <a:endParaRPr lang="en-US"/>
          </a:p>
        </p:txBody>
      </p:sp>
    </p:spTree>
    <p:extLst>
      <p:ext uri="{BB962C8B-B14F-4D97-AF65-F5344CB8AC3E}">
        <p14:creationId xmlns:p14="http://schemas.microsoft.com/office/powerpoint/2010/main" val="164924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BC79B1-309B-A445-9987-B33FF477A19D}" type="slidenum">
              <a:rPr lang="en-US" smtClean="0"/>
              <a:t>14</a:t>
            </a:fld>
            <a:endParaRPr lang="en-US"/>
          </a:p>
        </p:txBody>
      </p:sp>
    </p:spTree>
    <p:extLst>
      <p:ext uri="{BB962C8B-B14F-4D97-AF65-F5344CB8AC3E}">
        <p14:creationId xmlns:p14="http://schemas.microsoft.com/office/powerpoint/2010/main" val="84684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January 4, 2024</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60327386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January 4, 2024</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47065792"/>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January 4, 2024</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9132259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January 4, 2024</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66200030"/>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January 4, 2024</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29394544"/>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January 4, 2024</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6244385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January 4, 2024</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762064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January 4, 2024</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55890377"/>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January 4, 2024</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90696448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January 4, 2024</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0683609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January 4, 2024</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67234641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Thursday, January 4, 2024</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7709966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fade/>
  </p:transition>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tiff"/><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tiff"/><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tiff"/><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tiff"/><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tiff"/><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slide" Target="slide78.xml"/><Relationship Id="rId3" Type="http://schemas.openxmlformats.org/officeDocument/2006/relationships/image" Target="../media/image3.png"/><Relationship Id="rId7" Type="http://schemas.openxmlformats.org/officeDocument/2006/relationships/slide" Target="slide19.xml"/><Relationship Id="rId12"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0.png"/><Relationship Id="rId5" Type="http://schemas.openxmlformats.org/officeDocument/2006/relationships/image" Target="../media/image310.png"/><Relationship Id="rId10" Type="http://schemas.openxmlformats.org/officeDocument/2006/relationships/slide" Target="slide41.xml"/><Relationship Id="rId4" Type="http://schemas.openxmlformats.org/officeDocument/2006/relationships/slide" Target="slide3.xml"/><Relationship Id="rId9" Type="http://schemas.openxmlformats.org/officeDocument/2006/relationships/image" Target="../media/image5.png"/><Relationship Id="rId14" Type="http://schemas.openxmlformats.org/officeDocument/2006/relationships/image" Target="../media/image70.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6.sv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2.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6.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0.png"/><Relationship Id="rId7" Type="http://schemas.openxmlformats.org/officeDocument/2006/relationships/image" Target="../media/image37.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41.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4.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5.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47.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9.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2.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3.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4.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5.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8.pn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tif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tif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Oval 6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7" name="Oval 6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69" name="Group 6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0" name="Freeform: Shape 6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Shape 7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Oval 7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3" name="Oval 7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useBgFill="1">
        <p:nvSpPr>
          <p:cNvPr id="75" name="Rectangle 7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Picture 58" descr="Skrip komputer di layar">
            <a:extLst>
              <a:ext uri="{FF2B5EF4-FFF2-40B4-BE49-F238E27FC236}">
                <a16:creationId xmlns:a16="http://schemas.microsoft.com/office/drawing/2014/main" id="{E6CB843C-5337-49FF-BA50-8E48D51AADC9}"/>
              </a:ext>
            </a:extLst>
          </p:cNvPr>
          <p:cNvPicPr>
            <a:picLocks noChangeAspect="1"/>
          </p:cNvPicPr>
          <p:nvPr/>
        </p:nvPicPr>
        <p:blipFill rotWithShape="1">
          <a:blip r:embed="rId2"/>
          <a:srcRect t="5981" b="9749"/>
          <a:stretch/>
        </p:blipFill>
        <p:spPr>
          <a:xfrm>
            <a:off x="20" y="285004"/>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77" name="Rectangle 7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CE37A8-FD97-C64B-A3A0-CA1DD3307BCB}"/>
              </a:ext>
            </a:extLst>
          </p:cNvPr>
          <p:cNvSpPr>
            <a:spLocks noGrp="1"/>
          </p:cNvSpPr>
          <p:nvPr>
            <p:ph type="title"/>
          </p:nvPr>
        </p:nvSpPr>
        <p:spPr>
          <a:xfrm>
            <a:off x="6096000" y="549275"/>
            <a:ext cx="5545137" cy="4080782"/>
          </a:xfrm>
        </p:spPr>
        <p:txBody>
          <a:bodyPr vert="horz" wrap="square" lIns="0" tIns="0" rIns="0" bIns="0" rtlCol="0" anchor="b" anchorCtr="0">
            <a:normAutofit/>
          </a:bodyPr>
          <a:lstStyle/>
          <a:p>
            <a:pPr algn="ctr">
              <a:lnSpc>
                <a:spcPct val="90000"/>
              </a:lnSpc>
            </a:pPr>
            <a:r>
              <a:rPr lang="en-US" sz="6600" b="1" kern="1200" noProof="1">
                <a:solidFill>
                  <a:srgbClr val="FFFF00"/>
                </a:solidFill>
                <a:latin typeface="+mj-lt"/>
                <a:ea typeface="+mj-ea"/>
                <a:cs typeface="+mj-cs"/>
              </a:rPr>
              <a:t>PENGANTAR</a:t>
            </a:r>
            <a:br>
              <a:rPr lang="en-US" sz="6600" kern="1200" noProof="1">
                <a:solidFill>
                  <a:schemeClr val="tx1"/>
                </a:solidFill>
                <a:latin typeface="+mj-lt"/>
                <a:ea typeface="+mj-ea"/>
                <a:cs typeface="+mj-cs"/>
              </a:rPr>
            </a:br>
            <a:r>
              <a:rPr lang="en-US" sz="4400" b="1" kern="1200" noProof="1">
                <a:solidFill>
                  <a:srgbClr val="00B0F0"/>
                </a:solidFill>
                <a:latin typeface="+mj-lt"/>
                <a:ea typeface="+mj-ea"/>
                <a:cs typeface="+mj-cs"/>
              </a:rPr>
              <a:t>Pemrograman</a:t>
            </a:r>
            <a:r>
              <a:rPr lang="en-US" sz="4400" kern="1200" noProof="1">
                <a:solidFill>
                  <a:schemeClr val="tx1"/>
                </a:solidFill>
                <a:latin typeface="+mj-lt"/>
                <a:ea typeface="+mj-ea"/>
                <a:cs typeface="+mj-cs"/>
              </a:rPr>
              <a:t> </a:t>
            </a:r>
            <a:r>
              <a:rPr lang="en-US" sz="4400" b="1" kern="1200" noProof="1">
                <a:solidFill>
                  <a:srgbClr val="FFC000"/>
                </a:solidFill>
                <a:latin typeface="+mj-lt"/>
                <a:ea typeface="+mj-ea"/>
                <a:cs typeface="+mj-cs"/>
              </a:rPr>
              <a:t>Python</a:t>
            </a:r>
            <a:endParaRPr lang="en-US" sz="6600" b="1" kern="1200" noProof="1">
              <a:solidFill>
                <a:srgbClr val="FFC000"/>
              </a:solidFill>
              <a:latin typeface="+mj-lt"/>
              <a:ea typeface="+mj-ea"/>
              <a:cs typeface="+mj-cs"/>
            </a:endParaRPr>
          </a:p>
        </p:txBody>
      </p:sp>
      <p:sp>
        <p:nvSpPr>
          <p:cNvPr id="79" name="Rectangle 7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1879581"/>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171" y="167498"/>
            <a:ext cx="667658" cy="667658"/>
          </a:xfrm>
          <a:prstGeom prst="rect">
            <a:avLst/>
          </a:prstGeom>
        </p:spPr>
      </p:pic>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
        <p:nvSpPr>
          <p:cNvPr id="11" name="TextBox 10">
            <a:extLst>
              <a:ext uri="{FF2B5EF4-FFF2-40B4-BE49-F238E27FC236}">
                <a16:creationId xmlns:a16="http://schemas.microsoft.com/office/drawing/2014/main" id="{EA447DD5-49DD-1743-B286-44238E250EDF}"/>
              </a:ext>
            </a:extLst>
          </p:cNvPr>
          <p:cNvSpPr txBox="1"/>
          <p:nvPr/>
        </p:nvSpPr>
        <p:spPr>
          <a:xfrm>
            <a:off x="2799370" y="2740036"/>
            <a:ext cx="413082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b="1" noProof="1">
                <a:solidFill>
                  <a:srgbClr val="FFC000"/>
                </a:solidFill>
                <a:latin typeface="Avenir Next LT Pro"/>
              </a:rPr>
              <a:t>CONTOH: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0" i="0" u="none" strike="noStrike" kern="1200" cap="none" spc="0" normalizeH="0" baseline="0" noProof="1">
                <a:ln>
                  <a:noFill/>
                </a:ln>
                <a:solidFill>
                  <a:srgbClr val="FFFFFF"/>
                </a:solidFill>
                <a:effectLst/>
                <a:uLnTx/>
                <a:uFillTx/>
                <a:latin typeface="Avenir Next LT Pro"/>
              </a:rPr>
              <a:t>Urutkan puzzle berikut dari angka terkecil ke angka terbesar!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noProof="1">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ndParaRPr>
          </a:p>
        </p:txBody>
      </p:sp>
      <p:pic>
        <p:nvPicPr>
          <p:cNvPr id="5" name="Picture 4">
            <a:extLst>
              <a:ext uri="{FF2B5EF4-FFF2-40B4-BE49-F238E27FC236}">
                <a16:creationId xmlns:a16="http://schemas.microsoft.com/office/drawing/2014/main" id="{7D1A2DE5-1354-204A-BC72-08958C7EC2A9}"/>
              </a:ext>
            </a:extLst>
          </p:cNvPr>
          <p:cNvPicPr>
            <a:picLocks noChangeAspect="1"/>
          </p:cNvPicPr>
          <p:nvPr/>
        </p:nvPicPr>
        <p:blipFill>
          <a:blip r:embed="rId8"/>
          <a:stretch>
            <a:fillRect/>
          </a:stretch>
        </p:blipFill>
        <p:spPr>
          <a:xfrm>
            <a:off x="7074879" y="2261269"/>
            <a:ext cx="4635500" cy="4140200"/>
          </a:xfrm>
          <a:prstGeom prst="rect">
            <a:avLst/>
          </a:prstGeom>
        </p:spPr>
      </p:pic>
    </p:spTree>
    <p:extLst>
      <p:ext uri="{BB962C8B-B14F-4D97-AF65-F5344CB8AC3E}">
        <p14:creationId xmlns:p14="http://schemas.microsoft.com/office/powerpoint/2010/main" val="11698853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171" y="167498"/>
            <a:ext cx="667658" cy="667658"/>
          </a:xfrm>
          <a:prstGeom prst="rect">
            <a:avLst/>
          </a:prstGeom>
        </p:spPr>
      </p:pic>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grpSp>
        <p:nvGrpSpPr>
          <p:cNvPr id="12" name="Group 11">
            <a:extLst>
              <a:ext uri="{FF2B5EF4-FFF2-40B4-BE49-F238E27FC236}">
                <a16:creationId xmlns:a16="http://schemas.microsoft.com/office/drawing/2014/main" id="{76B739C9-A233-EA44-9D0B-D79564C61073}"/>
              </a:ext>
            </a:extLst>
          </p:cNvPr>
          <p:cNvGrpSpPr/>
          <p:nvPr/>
        </p:nvGrpSpPr>
        <p:grpSpPr>
          <a:xfrm>
            <a:off x="2610975" y="2690553"/>
            <a:ext cx="4247025" cy="2711625"/>
            <a:chOff x="3146499" y="2690554"/>
            <a:chExt cx="2873299" cy="1199890"/>
          </a:xfrm>
        </p:grpSpPr>
        <p:sp>
          <p:nvSpPr>
            <p:cNvPr id="13" name="Freeform 12">
              <a:extLst>
                <a:ext uri="{FF2B5EF4-FFF2-40B4-BE49-F238E27FC236}">
                  <a16:creationId xmlns:a16="http://schemas.microsoft.com/office/drawing/2014/main" id="{152E81BF-4B45-1049-9551-FBC461A177FE}"/>
                </a:ext>
              </a:extLst>
            </p:cNvPr>
            <p:cNvSpPr/>
            <p:nvPr/>
          </p:nvSpPr>
          <p:spPr>
            <a:xfrm rot="21600000">
              <a:off x="3272803" y="2690554"/>
              <a:ext cx="2746995" cy="252610"/>
            </a:xfrm>
            <a:custGeom>
              <a:avLst/>
              <a:gdLst>
                <a:gd name="connsiteX0" fmla="*/ 0 w 2746995"/>
                <a:gd name="connsiteY0" fmla="*/ 0 h 252608"/>
                <a:gd name="connsiteX1" fmla="*/ 2620691 w 2746995"/>
                <a:gd name="connsiteY1" fmla="*/ 0 h 252608"/>
                <a:gd name="connsiteX2" fmla="*/ 2746995 w 2746995"/>
                <a:gd name="connsiteY2" fmla="*/ 126304 h 252608"/>
                <a:gd name="connsiteX3" fmla="*/ 2620691 w 2746995"/>
                <a:gd name="connsiteY3" fmla="*/ 252608 h 252608"/>
                <a:gd name="connsiteX4" fmla="*/ 0 w 2746995"/>
                <a:gd name="connsiteY4" fmla="*/ 252608 h 252608"/>
                <a:gd name="connsiteX5" fmla="*/ 0 w 2746995"/>
                <a:gd name="connsiteY5" fmla="*/ 0 h 25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995" h="252608">
                  <a:moveTo>
                    <a:pt x="2746995" y="252607"/>
                  </a:moveTo>
                  <a:lnTo>
                    <a:pt x="126304" y="252607"/>
                  </a:lnTo>
                  <a:lnTo>
                    <a:pt x="0" y="126304"/>
                  </a:lnTo>
                  <a:lnTo>
                    <a:pt x="126304" y="1"/>
                  </a:lnTo>
                  <a:lnTo>
                    <a:pt x="2746995" y="1"/>
                  </a:lnTo>
                  <a:lnTo>
                    <a:pt x="2746995" y="252607"/>
                  </a:lnTo>
                  <a:close/>
                </a:path>
              </a:pathLst>
            </a:custGeom>
          </p:spPr>
          <p:style>
            <a:lnRef idx="3">
              <a:schemeClr val="lt1"/>
            </a:lnRef>
            <a:fillRef idx="1">
              <a:schemeClr val="dk1"/>
            </a:fillRef>
            <a:effectRef idx="1">
              <a:schemeClr val="dk1"/>
            </a:effectRef>
            <a:fontRef idx="minor">
              <a:schemeClr val="lt1"/>
            </a:fontRef>
          </p:style>
          <p:txBody>
            <a:bodyPr spcFirstLastPara="0" vert="horz" wrap="square" lIns="174545" tIns="41911" rIns="78232" bIns="41911" numCol="1" spcCol="1270" anchor="ctr" anchorCtr="0">
              <a:noAutofit/>
            </a:bodyPr>
            <a:lstStyle/>
            <a:p>
              <a:pPr marL="0" lvl="0" indent="0" algn="ctr" defTabSz="488950">
                <a:lnSpc>
                  <a:spcPct val="90000"/>
                </a:lnSpc>
                <a:spcBef>
                  <a:spcPct val="0"/>
                </a:spcBef>
                <a:spcAft>
                  <a:spcPct val="35000"/>
                </a:spcAft>
                <a:buNone/>
              </a:pPr>
              <a:r>
                <a:rPr lang="id-ID" sz="2400" kern="1200" noProof="1"/>
                <a:t>Geser kotak 7 ke bawah</a:t>
              </a:r>
            </a:p>
          </p:txBody>
        </p:sp>
        <p:sp>
          <p:nvSpPr>
            <p:cNvPr id="14" name="Oval 13">
              <a:extLst>
                <a:ext uri="{FF2B5EF4-FFF2-40B4-BE49-F238E27FC236}">
                  <a16:creationId xmlns:a16="http://schemas.microsoft.com/office/drawing/2014/main" id="{6B4E0179-37EA-854C-8625-1FAE41609F61}"/>
                </a:ext>
              </a:extLst>
            </p:cNvPr>
            <p:cNvSpPr/>
            <p:nvPr/>
          </p:nvSpPr>
          <p:spPr>
            <a:xfrm>
              <a:off x="3146499" y="2690555"/>
              <a:ext cx="252608" cy="252608"/>
            </a:xfrm>
            <a:prstGeom prst="ellipse">
              <a:avLst/>
            </a:prstGeom>
          </p:spPr>
          <p:style>
            <a:lnRef idx="3">
              <a:schemeClr val="lt1"/>
            </a:lnRef>
            <a:fillRef idx="1">
              <a:schemeClr val="dk1"/>
            </a:fillRef>
            <a:effectRef idx="1">
              <a:schemeClr val="dk1"/>
            </a:effectRef>
            <a:fontRef idx="minor">
              <a:schemeClr val="lt1"/>
            </a:fontRef>
          </p:style>
          <p:txBody>
            <a:bodyPr/>
            <a:lstStyle/>
            <a:p>
              <a:endParaRPr lang="id-ID"/>
            </a:p>
          </p:txBody>
        </p:sp>
        <p:sp>
          <p:nvSpPr>
            <p:cNvPr id="15" name="Freeform 14">
              <a:extLst>
                <a:ext uri="{FF2B5EF4-FFF2-40B4-BE49-F238E27FC236}">
                  <a16:creationId xmlns:a16="http://schemas.microsoft.com/office/drawing/2014/main" id="{DC796F67-9903-2548-B0A8-29005CF1B05A}"/>
                </a:ext>
              </a:extLst>
            </p:cNvPr>
            <p:cNvSpPr/>
            <p:nvPr/>
          </p:nvSpPr>
          <p:spPr>
            <a:xfrm rot="21600000">
              <a:off x="3272803" y="3006315"/>
              <a:ext cx="2746995" cy="252610"/>
            </a:xfrm>
            <a:custGeom>
              <a:avLst/>
              <a:gdLst>
                <a:gd name="connsiteX0" fmla="*/ 0 w 2746995"/>
                <a:gd name="connsiteY0" fmla="*/ 0 h 252608"/>
                <a:gd name="connsiteX1" fmla="*/ 2620691 w 2746995"/>
                <a:gd name="connsiteY1" fmla="*/ 0 h 252608"/>
                <a:gd name="connsiteX2" fmla="*/ 2746995 w 2746995"/>
                <a:gd name="connsiteY2" fmla="*/ 126304 h 252608"/>
                <a:gd name="connsiteX3" fmla="*/ 2620691 w 2746995"/>
                <a:gd name="connsiteY3" fmla="*/ 252608 h 252608"/>
                <a:gd name="connsiteX4" fmla="*/ 0 w 2746995"/>
                <a:gd name="connsiteY4" fmla="*/ 252608 h 252608"/>
                <a:gd name="connsiteX5" fmla="*/ 0 w 2746995"/>
                <a:gd name="connsiteY5" fmla="*/ 0 h 25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995" h="252608">
                  <a:moveTo>
                    <a:pt x="2746995" y="252607"/>
                  </a:moveTo>
                  <a:lnTo>
                    <a:pt x="126304" y="252607"/>
                  </a:lnTo>
                  <a:lnTo>
                    <a:pt x="0" y="126304"/>
                  </a:lnTo>
                  <a:lnTo>
                    <a:pt x="126304" y="1"/>
                  </a:lnTo>
                  <a:lnTo>
                    <a:pt x="2746995" y="1"/>
                  </a:lnTo>
                  <a:lnTo>
                    <a:pt x="2746995" y="252607"/>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174545" tIns="41911" rIns="78232" bIns="41911" numCol="1" spcCol="1270" anchor="ctr" anchorCtr="0">
              <a:noAutofit/>
            </a:bodyPr>
            <a:lstStyle/>
            <a:p>
              <a:pPr marL="0" lvl="0" indent="0" algn="ctr" defTabSz="488950">
                <a:lnSpc>
                  <a:spcPct val="90000"/>
                </a:lnSpc>
                <a:spcBef>
                  <a:spcPct val="0"/>
                </a:spcBef>
                <a:spcAft>
                  <a:spcPct val="35000"/>
                </a:spcAft>
                <a:buNone/>
              </a:pPr>
              <a:r>
                <a:rPr lang="id-ID" sz="2400" kern="1200" noProof="1"/>
                <a:t>Geser kotak 4 ke kiri</a:t>
              </a:r>
            </a:p>
          </p:txBody>
        </p:sp>
        <p:sp>
          <p:nvSpPr>
            <p:cNvPr id="16" name="Oval 15">
              <a:extLst>
                <a:ext uri="{FF2B5EF4-FFF2-40B4-BE49-F238E27FC236}">
                  <a16:creationId xmlns:a16="http://schemas.microsoft.com/office/drawing/2014/main" id="{ECDDA252-99CE-5040-8E75-76263D8D3B40}"/>
                </a:ext>
              </a:extLst>
            </p:cNvPr>
            <p:cNvSpPr/>
            <p:nvPr/>
          </p:nvSpPr>
          <p:spPr>
            <a:xfrm>
              <a:off x="3146499" y="3006316"/>
              <a:ext cx="252608" cy="252608"/>
            </a:xfrm>
            <a:prstGeom prst="ellipse">
              <a:avLst/>
            </a:prstGeom>
          </p:spPr>
          <p:style>
            <a:lnRef idx="3">
              <a:schemeClr val="lt1"/>
            </a:lnRef>
            <a:fillRef idx="1">
              <a:schemeClr val="accent1"/>
            </a:fillRef>
            <a:effectRef idx="1">
              <a:schemeClr val="accent1"/>
            </a:effectRef>
            <a:fontRef idx="minor">
              <a:schemeClr val="lt1"/>
            </a:fontRef>
          </p:style>
          <p:txBody>
            <a:bodyPr/>
            <a:lstStyle/>
            <a:p>
              <a:endParaRPr lang="id-ID"/>
            </a:p>
          </p:txBody>
        </p:sp>
        <p:sp>
          <p:nvSpPr>
            <p:cNvPr id="17" name="Freeform 16">
              <a:extLst>
                <a:ext uri="{FF2B5EF4-FFF2-40B4-BE49-F238E27FC236}">
                  <a16:creationId xmlns:a16="http://schemas.microsoft.com/office/drawing/2014/main" id="{8555C845-9BD9-D041-BC2B-AA1A0BACC888}"/>
                </a:ext>
              </a:extLst>
            </p:cNvPr>
            <p:cNvSpPr/>
            <p:nvPr/>
          </p:nvSpPr>
          <p:spPr>
            <a:xfrm rot="21600000">
              <a:off x="3272803" y="3322075"/>
              <a:ext cx="2746995" cy="252610"/>
            </a:xfrm>
            <a:custGeom>
              <a:avLst/>
              <a:gdLst>
                <a:gd name="connsiteX0" fmla="*/ 0 w 2746995"/>
                <a:gd name="connsiteY0" fmla="*/ 0 h 252608"/>
                <a:gd name="connsiteX1" fmla="*/ 2620691 w 2746995"/>
                <a:gd name="connsiteY1" fmla="*/ 0 h 252608"/>
                <a:gd name="connsiteX2" fmla="*/ 2746995 w 2746995"/>
                <a:gd name="connsiteY2" fmla="*/ 126304 h 252608"/>
                <a:gd name="connsiteX3" fmla="*/ 2620691 w 2746995"/>
                <a:gd name="connsiteY3" fmla="*/ 252608 h 252608"/>
                <a:gd name="connsiteX4" fmla="*/ 0 w 2746995"/>
                <a:gd name="connsiteY4" fmla="*/ 252608 h 252608"/>
                <a:gd name="connsiteX5" fmla="*/ 0 w 2746995"/>
                <a:gd name="connsiteY5" fmla="*/ 0 h 25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995" h="252608">
                  <a:moveTo>
                    <a:pt x="2746995" y="252607"/>
                  </a:moveTo>
                  <a:lnTo>
                    <a:pt x="126304" y="252607"/>
                  </a:lnTo>
                  <a:lnTo>
                    <a:pt x="0" y="126304"/>
                  </a:lnTo>
                  <a:lnTo>
                    <a:pt x="126304" y="1"/>
                  </a:lnTo>
                  <a:lnTo>
                    <a:pt x="2746995" y="1"/>
                  </a:lnTo>
                  <a:lnTo>
                    <a:pt x="2746995" y="252607"/>
                  </a:lnTo>
                  <a:close/>
                </a:path>
              </a:pathLst>
            </a:custGeom>
          </p:spPr>
          <p:style>
            <a:lnRef idx="3">
              <a:schemeClr val="lt1"/>
            </a:lnRef>
            <a:fillRef idx="1">
              <a:schemeClr val="accent5"/>
            </a:fillRef>
            <a:effectRef idx="1">
              <a:schemeClr val="accent5"/>
            </a:effectRef>
            <a:fontRef idx="minor">
              <a:schemeClr val="lt1"/>
            </a:fontRef>
          </p:style>
          <p:txBody>
            <a:bodyPr spcFirstLastPara="0" vert="horz" wrap="square" lIns="174545" tIns="41911" rIns="78232" bIns="41910" numCol="1" spcCol="1270" anchor="ctr" anchorCtr="0">
              <a:noAutofit/>
            </a:bodyPr>
            <a:lstStyle/>
            <a:p>
              <a:pPr marL="0" lvl="0" indent="0" algn="ctr" defTabSz="488950">
                <a:lnSpc>
                  <a:spcPct val="90000"/>
                </a:lnSpc>
                <a:spcBef>
                  <a:spcPct val="0"/>
                </a:spcBef>
                <a:spcAft>
                  <a:spcPct val="35000"/>
                </a:spcAft>
                <a:buNone/>
              </a:pPr>
              <a:r>
                <a:rPr lang="id-ID" sz="2400" kern="1200" noProof="1"/>
                <a:t>Geser kotak 5 ke kiri</a:t>
              </a:r>
            </a:p>
          </p:txBody>
        </p:sp>
        <p:sp>
          <p:nvSpPr>
            <p:cNvPr id="18" name="Oval 17">
              <a:extLst>
                <a:ext uri="{FF2B5EF4-FFF2-40B4-BE49-F238E27FC236}">
                  <a16:creationId xmlns:a16="http://schemas.microsoft.com/office/drawing/2014/main" id="{62515AB1-257F-CB48-8078-54AF596B617F}"/>
                </a:ext>
              </a:extLst>
            </p:cNvPr>
            <p:cNvSpPr/>
            <p:nvPr/>
          </p:nvSpPr>
          <p:spPr>
            <a:xfrm>
              <a:off x="3146499" y="3322076"/>
              <a:ext cx="252608" cy="252608"/>
            </a:xfrm>
            <a:prstGeom prst="ellipse">
              <a:avLst/>
            </a:prstGeom>
          </p:spPr>
          <p:style>
            <a:lnRef idx="3">
              <a:schemeClr val="lt1"/>
            </a:lnRef>
            <a:fillRef idx="1">
              <a:schemeClr val="accent5"/>
            </a:fillRef>
            <a:effectRef idx="1">
              <a:schemeClr val="accent5"/>
            </a:effectRef>
            <a:fontRef idx="minor">
              <a:schemeClr val="lt1"/>
            </a:fontRef>
          </p:style>
          <p:txBody>
            <a:bodyPr/>
            <a:lstStyle/>
            <a:p>
              <a:endParaRPr lang="id-ID"/>
            </a:p>
          </p:txBody>
        </p:sp>
        <p:sp>
          <p:nvSpPr>
            <p:cNvPr id="19" name="Freeform 18">
              <a:extLst>
                <a:ext uri="{FF2B5EF4-FFF2-40B4-BE49-F238E27FC236}">
                  <a16:creationId xmlns:a16="http://schemas.microsoft.com/office/drawing/2014/main" id="{D8CDA1F4-75E7-E64A-91BA-78FEE4D045AF}"/>
                </a:ext>
              </a:extLst>
            </p:cNvPr>
            <p:cNvSpPr/>
            <p:nvPr/>
          </p:nvSpPr>
          <p:spPr>
            <a:xfrm rot="21600000">
              <a:off x="3272803" y="3637835"/>
              <a:ext cx="2746995" cy="252609"/>
            </a:xfrm>
            <a:custGeom>
              <a:avLst/>
              <a:gdLst>
                <a:gd name="connsiteX0" fmla="*/ 0 w 2746995"/>
                <a:gd name="connsiteY0" fmla="*/ 0 h 252608"/>
                <a:gd name="connsiteX1" fmla="*/ 2620691 w 2746995"/>
                <a:gd name="connsiteY1" fmla="*/ 0 h 252608"/>
                <a:gd name="connsiteX2" fmla="*/ 2746995 w 2746995"/>
                <a:gd name="connsiteY2" fmla="*/ 126304 h 252608"/>
                <a:gd name="connsiteX3" fmla="*/ 2620691 w 2746995"/>
                <a:gd name="connsiteY3" fmla="*/ 252608 h 252608"/>
                <a:gd name="connsiteX4" fmla="*/ 0 w 2746995"/>
                <a:gd name="connsiteY4" fmla="*/ 252608 h 252608"/>
                <a:gd name="connsiteX5" fmla="*/ 0 w 2746995"/>
                <a:gd name="connsiteY5" fmla="*/ 0 h 25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995" h="252608">
                  <a:moveTo>
                    <a:pt x="2746995" y="252607"/>
                  </a:moveTo>
                  <a:lnTo>
                    <a:pt x="126304" y="252607"/>
                  </a:lnTo>
                  <a:lnTo>
                    <a:pt x="0" y="126304"/>
                  </a:lnTo>
                  <a:lnTo>
                    <a:pt x="126304" y="1"/>
                  </a:lnTo>
                  <a:lnTo>
                    <a:pt x="2746995" y="1"/>
                  </a:lnTo>
                  <a:lnTo>
                    <a:pt x="2746995" y="252607"/>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174545" tIns="41911" rIns="78232" bIns="41910" numCol="1" spcCol="1270" anchor="ctr" anchorCtr="0">
              <a:noAutofit/>
            </a:bodyPr>
            <a:lstStyle/>
            <a:p>
              <a:pPr marL="0" lvl="0" indent="0" algn="ctr" defTabSz="488950">
                <a:lnSpc>
                  <a:spcPct val="90000"/>
                </a:lnSpc>
                <a:spcBef>
                  <a:spcPct val="0"/>
                </a:spcBef>
                <a:spcAft>
                  <a:spcPct val="35000"/>
                </a:spcAft>
                <a:buNone/>
              </a:pPr>
              <a:r>
                <a:rPr lang="id-ID" sz="2400" kern="1200" noProof="1"/>
                <a:t>Geser kotak 6 ke kanan</a:t>
              </a:r>
            </a:p>
          </p:txBody>
        </p:sp>
        <p:sp>
          <p:nvSpPr>
            <p:cNvPr id="20" name="Oval 19">
              <a:extLst>
                <a:ext uri="{FF2B5EF4-FFF2-40B4-BE49-F238E27FC236}">
                  <a16:creationId xmlns:a16="http://schemas.microsoft.com/office/drawing/2014/main" id="{C1FFD44B-612A-AC49-AF2E-A5C878611BAE}"/>
                </a:ext>
              </a:extLst>
            </p:cNvPr>
            <p:cNvSpPr/>
            <p:nvPr/>
          </p:nvSpPr>
          <p:spPr>
            <a:xfrm>
              <a:off x="3146499" y="3637836"/>
              <a:ext cx="252608" cy="252608"/>
            </a:xfrm>
            <a:prstGeom prst="ellipse">
              <a:avLst/>
            </a:prstGeom>
          </p:spPr>
          <p:style>
            <a:lnRef idx="3">
              <a:schemeClr val="lt1"/>
            </a:lnRef>
            <a:fillRef idx="1">
              <a:schemeClr val="accent3"/>
            </a:fillRef>
            <a:effectRef idx="1">
              <a:schemeClr val="accent3"/>
            </a:effectRef>
            <a:fontRef idx="minor">
              <a:schemeClr val="lt1"/>
            </a:fontRef>
          </p:style>
          <p:txBody>
            <a:bodyPr/>
            <a:lstStyle/>
            <a:p>
              <a:endParaRPr lang="id-ID"/>
            </a:p>
          </p:txBody>
        </p:sp>
      </p:grpSp>
      <p:pic>
        <p:nvPicPr>
          <p:cNvPr id="5" name="Picture 4">
            <a:extLst>
              <a:ext uri="{FF2B5EF4-FFF2-40B4-BE49-F238E27FC236}">
                <a16:creationId xmlns:a16="http://schemas.microsoft.com/office/drawing/2014/main" id="{7D1A2DE5-1354-204A-BC72-08958C7EC2A9}"/>
              </a:ext>
            </a:extLst>
          </p:cNvPr>
          <p:cNvPicPr>
            <a:picLocks noChangeAspect="1"/>
          </p:cNvPicPr>
          <p:nvPr/>
        </p:nvPicPr>
        <p:blipFill>
          <a:blip r:embed="rId8"/>
          <a:stretch>
            <a:fillRect/>
          </a:stretch>
        </p:blipFill>
        <p:spPr>
          <a:xfrm>
            <a:off x="7074879" y="2261269"/>
            <a:ext cx="4635500" cy="4140200"/>
          </a:xfrm>
          <a:prstGeom prst="rect">
            <a:avLst/>
          </a:prstGeom>
        </p:spPr>
      </p:pic>
    </p:spTree>
    <p:extLst>
      <p:ext uri="{BB962C8B-B14F-4D97-AF65-F5344CB8AC3E}">
        <p14:creationId xmlns:p14="http://schemas.microsoft.com/office/powerpoint/2010/main" val="9650196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171" y="167498"/>
            <a:ext cx="667658" cy="667658"/>
          </a:xfrm>
          <a:prstGeom prst="rect">
            <a:avLst/>
          </a:prstGeom>
        </p:spPr>
      </p:pic>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8000" b="1" noProof="1">
                <a:solidFill>
                  <a:srgbClr val="FFFFFF"/>
                </a:solidFill>
                <a:effectLst>
                  <a:outerShdw blurRad="317500" dist="38100" dir="5400000" sx="96000" sy="96000" algn="t" rotWithShape="0">
                    <a:srgbClr val="FFFFFF">
                      <a:alpha val="85000"/>
                    </a:srgbClr>
                  </a:outerShdw>
                </a:effectLst>
                <a:latin typeface="Arial Rounded MT Bold" panose="020F0704030504030204" pitchFamily="34" charset="77"/>
              </a:rPr>
              <a:t>Pengenalan</a:t>
            </a:r>
          </a:p>
        </p:txBody>
      </p:sp>
      <p:sp>
        <p:nvSpPr>
          <p:cNvPr id="8" name="TextBox 7">
            <a:extLst>
              <a:ext uri="{FF2B5EF4-FFF2-40B4-BE49-F238E27FC236}">
                <a16:creationId xmlns:a16="http://schemas.microsoft.com/office/drawing/2014/main" id="{E1D039B4-7CCE-9740-9836-84D8FB5D10F4}"/>
              </a:ext>
            </a:extLst>
          </p:cNvPr>
          <p:cNvSpPr txBox="1"/>
          <p:nvPr/>
        </p:nvSpPr>
        <p:spPr>
          <a:xfrm>
            <a:off x="3597442" y="2935705"/>
            <a:ext cx="5369913" cy="1569660"/>
          </a:xfrm>
          <a:prstGeom prst="rect">
            <a:avLst/>
          </a:prstGeom>
          <a:noFill/>
        </p:spPr>
        <p:txBody>
          <a:bodyPr wrap="square" rtlCol="0">
            <a:spAutoFit/>
          </a:bodyPr>
          <a:lstStyle/>
          <a:p>
            <a:pPr algn="ctr"/>
            <a:r>
              <a:rPr lang="id-ID" sz="3200" noProof="1"/>
              <a:t>Bisakah Langkah-Langkah pengerjaannya ditukar urutannya?</a:t>
            </a:r>
          </a:p>
        </p:txBody>
      </p:sp>
    </p:spTree>
    <p:extLst>
      <p:ext uri="{BB962C8B-B14F-4D97-AF65-F5344CB8AC3E}">
        <p14:creationId xmlns:p14="http://schemas.microsoft.com/office/powerpoint/2010/main" val="39679607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1338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171" y="167498"/>
            <a:ext cx="667658" cy="667658"/>
          </a:xfrm>
          <a:prstGeom prst="rect">
            <a:avLst/>
          </a:prstGeom>
        </p:spPr>
      </p:pic>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p>
        </p:txBody>
      </p:sp>
      <p:sp>
        <p:nvSpPr>
          <p:cNvPr id="8" name="TextBox 7">
            <a:extLst>
              <a:ext uri="{FF2B5EF4-FFF2-40B4-BE49-F238E27FC236}">
                <a16:creationId xmlns:a16="http://schemas.microsoft.com/office/drawing/2014/main" id="{E1D039B4-7CCE-9740-9836-84D8FB5D10F4}"/>
              </a:ext>
            </a:extLst>
          </p:cNvPr>
          <p:cNvSpPr txBox="1"/>
          <p:nvPr/>
        </p:nvSpPr>
        <p:spPr>
          <a:xfrm>
            <a:off x="3597442" y="2604612"/>
            <a:ext cx="3093667" cy="369332"/>
          </a:xfrm>
          <a:prstGeom prst="rect">
            <a:avLst/>
          </a:prstGeom>
          <a:noFill/>
        </p:spPr>
        <p:txBody>
          <a:bodyPr wrap="none" rtlCol="0">
            <a:spAutoFit/>
          </a:bodyPr>
          <a:lstStyle/>
          <a:p>
            <a:r>
              <a:rPr lang="id-ID" noProof="1"/>
              <a:t>Skema Dasar Pemrograman</a:t>
            </a:r>
          </a:p>
        </p:txBody>
      </p:sp>
      <p:grpSp>
        <p:nvGrpSpPr>
          <p:cNvPr id="12" name="Group 11">
            <a:extLst>
              <a:ext uri="{FF2B5EF4-FFF2-40B4-BE49-F238E27FC236}">
                <a16:creationId xmlns:a16="http://schemas.microsoft.com/office/drawing/2014/main" id="{BE8167F8-5420-164B-B2BD-8A38C25DAB79}"/>
              </a:ext>
            </a:extLst>
          </p:cNvPr>
          <p:cNvGrpSpPr/>
          <p:nvPr/>
        </p:nvGrpSpPr>
        <p:grpSpPr>
          <a:xfrm>
            <a:off x="5935979" y="2222786"/>
            <a:ext cx="5156402" cy="3150218"/>
            <a:chOff x="3831187" y="3909616"/>
            <a:chExt cx="1201765" cy="923330"/>
          </a:xfrm>
        </p:grpSpPr>
        <p:sp>
          <p:nvSpPr>
            <p:cNvPr id="13" name="Right Arrow 12">
              <a:extLst>
                <a:ext uri="{FF2B5EF4-FFF2-40B4-BE49-F238E27FC236}">
                  <a16:creationId xmlns:a16="http://schemas.microsoft.com/office/drawing/2014/main" id="{20C83A07-4F0E-CE4F-9937-BF76F096AFAF}"/>
                </a:ext>
              </a:extLst>
            </p:cNvPr>
            <p:cNvSpPr/>
            <p:nvPr/>
          </p:nvSpPr>
          <p:spPr>
            <a:xfrm>
              <a:off x="3884188" y="3909616"/>
              <a:ext cx="1095764" cy="923330"/>
            </a:xfrm>
            <a:prstGeom prst="rightArrow">
              <a:avLst/>
            </a:prstGeom>
          </p:spPr>
          <p:style>
            <a:lnRef idx="2">
              <a:schemeClr val="accent6"/>
            </a:lnRef>
            <a:fillRef idx="1">
              <a:schemeClr val="lt1"/>
            </a:fillRef>
            <a:effectRef idx="0">
              <a:schemeClr val="accent6"/>
            </a:effectRef>
            <a:fontRef idx="minor">
              <a:schemeClr val="dk1"/>
            </a:fontRef>
          </p:style>
          <p:txBody>
            <a:bodyPr/>
            <a:lstStyle/>
            <a:p>
              <a:endParaRPr lang="id-ID"/>
            </a:p>
          </p:txBody>
        </p:sp>
        <p:sp>
          <p:nvSpPr>
            <p:cNvPr id="14" name="Freeform 13">
              <a:extLst>
                <a:ext uri="{FF2B5EF4-FFF2-40B4-BE49-F238E27FC236}">
                  <a16:creationId xmlns:a16="http://schemas.microsoft.com/office/drawing/2014/main" id="{58CA9976-9DFD-FA4A-B700-4F43354670A0}"/>
                </a:ext>
              </a:extLst>
            </p:cNvPr>
            <p:cNvSpPr/>
            <p:nvPr/>
          </p:nvSpPr>
          <p:spPr>
            <a:xfrm>
              <a:off x="3831187" y="4186615"/>
              <a:ext cx="386740" cy="369332"/>
            </a:xfrm>
            <a:custGeom>
              <a:avLst/>
              <a:gdLst>
                <a:gd name="connsiteX0" fmla="*/ 0 w 386740"/>
                <a:gd name="connsiteY0" fmla="*/ 61557 h 369332"/>
                <a:gd name="connsiteX1" fmla="*/ 61557 w 386740"/>
                <a:gd name="connsiteY1" fmla="*/ 0 h 369332"/>
                <a:gd name="connsiteX2" fmla="*/ 325183 w 386740"/>
                <a:gd name="connsiteY2" fmla="*/ 0 h 369332"/>
                <a:gd name="connsiteX3" fmla="*/ 386740 w 386740"/>
                <a:gd name="connsiteY3" fmla="*/ 61557 h 369332"/>
                <a:gd name="connsiteX4" fmla="*/ 386740 w 386740"/>
                <a:gd name="connsiteY4" fmla="*/ 307775 h 369332"/>
                <a:gd name="connsiteX5" fmla="*/ 325183 w 386740"/>
                <a:gd name="connsiteY5" fmla="*/ 369332 h 369332"/>
                <a:gd name="connsiteX6" fmla="*/ 61557 w 386740"/>
                <a:gd name="connsiteY6" fmla="*/ 369332 h 369332"/>
                <a:gd name="connsiteX7" fmla="*/ 0 w 386740"/>
                <a:gd name="connsiteY7" fmla="*/ 307775 h 369332"/>
                <a:gd name="connsiteX8" fmla="*/ 0 w 386740"/>
                <a:gd name="connsiteY8"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740" h="369332">
                  <a:moveTo>
                    <a:pt x="0" y="61557"/>
                  </a:moveTo>
                  <a:cubicBezTo>
                    <a:pt x="0" y="27560"/>
                    <a:pt x="27560" y="0"/>
                    <a:pt x="61557" y="0"/>
                  </a:cubicBezTo>
                  <a:lnTo>
                    <a:pt x="325183" y="0"/>
                  </a:lnTo>
                  <a:cubicBezTo>
                    <a:pt x="359180" y="0"/>
                    <a:pt x="386740" y="27560"/>
                    <a:pt x="386740" y="61557"/>
                  </a:cubicBezTo>
                  <a:lnTo>
                    <a:pt x="386740" y="307775"/>
                  </a:lnTo>
                  <a:cubicBezTo>
                    <a:pt x="386740" y="341772"/>
                    <a:pt x="359180" y="369332"/>
                    <a:pt x="325183" y="369332"/>
                  </a:cubicBezTo>
                  <a:lnTo>
                    <a:pt x="61557" y="369332"/>
                  </a:lnTo>
                  <a:cubicBezTo>
                    <a:pt x="27560" y="369332"/>
                    <a:pt x="0" y="341772"/>
                    <a:pt x="0" y="307775"/>
                  </a:cubicBezTo>
                  <a:lnTo>
                    <a:pt x="0" y="61557"/>
                  </a:lnTo>
                  <a:close/>
                </a:path>
              </a:pathLst>
            </a:custGeom>
          </p:spPr>
          <p:style>
            <a:lnRef idx="0">
              <a:schemeClr val="accent2"/>
            </a:lnRef>
            <a:fillRef idx="3">
              <a:schemeClr val="accent2"/>
            </a:fillRef>
            <a:effectRef idx="3">
              <a:schemeClr val="accent2"/>
            </a:effectRef>
            <a:fontRef idx="minor">
              <a:schemeClr val="lt1"/>
            </a:fontRef>
          </p:style>
          <p:txBody>
            <a:bodyPr spcFirstLastPara="0" vert="horz" wrap="square" lIns="44699" tIns="44699" rIns="44699" bIns="44699" numCol="1" spcCol="1270" anchor="ctr" anchorCtr="0">
              <a:noAutofit/>
            </a:bodyPr>
            <a:lstStyle/>
            <a:p>
              <a:pPr marL="0" lvl="0" indent="0" algn="ctr" defTabSz="311150">
                <a:lnSpc>
                  <a:spcPct val="90000"/>
                </a:lnSpc>
                <a:spcBef>
                  <a:spcPct val="0"/>
                </a:spcBef>
                <a:spcAft>
                  <a:spcPct val="35000"/>
                </a:spcAft>
                <a:buNone/>
              </a:pPr>
              <a:r>
                <a:rPr lang="id-ID" sz="2400" kern="1200" noProof="1"/>
                <a:t>Input</a:t>
              </a:r>
            </a:p>
          </p:txBody>
        </p:sp>
        <p:sp>
          <p:nvSpPr>
            <p:cNvPr id="15" name="Freeform 14">
              <a:extLst>
                <a:ext uri="{FF2B5EF4-FFF2-40B4-BE49-F238E27FC236}">
                  <a16:creationId xmlns:a16="http://schemas.microsoft.com/office/drawing/2014/main" id="{746C63AA-1E54-B64A-B038-D6927707E495}"/>
                </a:ext>
              </a:extLst>
            </p:cNvPr>
            <p:cNvSpPr/>
            <p:nvPr/>
          </p:nvSpPr>
          <p:spPr>
            <a:xfrm>
              <a:off x="4238700" y="4186615"/>
              <a:ext cx="386740" cy="369332"/>
            </a:xfrm>
            <a:custGeom>
              <a:avLst/>
              <a:gdLst>
                <a:gd name="connsiteX0" fmla="*/ 0 w 386740"/>
                <a:gd name="connsiteY0" fmla="*/ 61557 h 369332"/>
                <a:gd name="connsiteX1" fmla="*/ 61557 w 386740"/>
                <a:gd name="connsiteY1" fmla="*/ 0 h 369332"/>
                <a:gd name="connsiteX2" fmla="*/ 325183 w 386740"/>
                <a:gd name="connsiteY2" fmla="*/ 0 h 369332"/>
                <a:gd name="connsiteX3" fmla="*/ 386740 w 386740"/>
                <a:gd name="connsiteY3" fmla="*/ 61557 h 369332"/>
                <a:gd name="connsiteX4" fmla="*/ 386740 w 386740"/>
                <a:gd name="connsiteY4" fmla="*/ 307775 h 369332"/>
                <a:gd name="connsiteX5" fmla="*/ 325183 w 386740"/>
                <a:gd name="connsiteY5" fmla="*/ 369332 h 369332"/>
                <a:gd name="connsiteX6" fmla="*/ 61557 w 386740"/>
                <a:gd name="connsiteY6" fmla="*/ 369332 h 369332"/>
                <a:gd name="connsiteX7" fmla="*/ 0 w 386740"/>
                <a:gd name="connsiteY7" fmla="*/ 307775 h 369332"/>
                <a:gd name="connsiteX8" fmla="*/ 0 w 386740"/>
                <a:gd name="connsiteY8"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740" h="369332">
                  <a:moveTo>
                    <a:pt x="0" y="61557"/>
                  </a:moveTo>
                  <a:cubicBezTo>
                    <a:pt x="0" y="27560"/>
                    <a:pt x="27560" y="0"/>
                    <a:pt x="61557" y="0"/>
                  </a:cubicBezTo>
                  <a:lnTo>
                    <a:pt x="325183" y="0"/>
                  </a:lnTo>
                  <a:cubicBezTo>
                    <a:pt x="359180" y="0"/>
                    <a:pt x="386740" y="27560"/>
                    <a:pt x="386740" y="61557"/>
                  </a:cubicBezTo>
                  <a:lnTo>
                    <a:pt x="386740" y="307775"/>
                  </a:lnTo>
                  <a:cubicBezTo>
                    <a:pt x="386740" y="341772"/>
                    <a:pt x="359180" y="369332"/>
                    <a:pt x="325183" y="369332"/>
                  </a:cubicBezTo>
                  <a:lnTo>
                    <a:pt x="61557" y="369332"/>
                  </a:lnTo>
                  <a:cubicBezTo>
                    <a:pt x="27560" y="369332"/>
                    <a:pt x="0" y="341772"/>
                    <a:pt x="0" y="307775"/>
                  </a:cubicBezTo>
                  <a:lnTo>
                    <a:pt x="0" y="61557"/>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44699" tIns="44699" rIns="44699" bIns="44699" numCol="1" spcCol="1270" anchor="ctr" anchorCtr="0">
              <a:noAutofit/>
            </a:bodyPr>
            <a:lstStyle/>
            <a:p>
              <a:pPr marL="0" lvl="0" indent="0" algn="ctr" defTabSz="311150">
                <a:lnSpc>
                  <a:spcPct val="90000"/>
                </a:lnSpc>
                <a:spcBef>
                  <a:spcPct val="0"/>
                </a:spcBef>
                <a:spcAft>
                  <a:spcPct val="35000"/>
                </a:spcAft>
                <a:buNone/>
              </a:pPr>
              <a:r>
                <a:rPr lang="id-ID" sz="2400" kern="1200" noProof="1"/>
                <a:t>Proses</a:t>
              </a:r>
              <a:endParaRPr lang="id-ID" sz="700" kern="1200" noProof="1"/>
            </a:p>
          </p:txBody>
        </p:sp>
        <p:sp>
          <p:nvSpPr>
            <p:cNvPr id="16" name="Freeform 15">
              <a:extLst>
                <a:ext uri="{FF2B5EF4-FFF2-40B4-BE49-F238E27FC236}">
                  <a16:creationId xmlns:a16="http://schemas.microsoft.com/office/drawing/2014/main" id="{AA304AEA-1B62-4549-929C-DB6E67C2666E}"/>
                </a:ext>
              </a:extLst>
            </p:cNvPr>
            <p:cNvSpPr/>
            <p:nvPr/>
          </p:nvSpPr>
          <p:spPr>
            <a:xfrm>
              <a:off x="4646212" y="4186615"/>
              <a:ext cx="386740" cy="369332"/>
            </a:xfrm>
            <a:custGeom>
              <a:avLst/>
              <a:gdLst>
                <a:gd name="connsiteX0" fmla="*/ 0 w 386740"/>
                <a:gd name="connsiteY0" fmla="*/ 61557 h 369332"/>
                <a:gd name="connsiteX1" fmla="*/ 61557 w 386740"/>
                <a:gd name="connsiteY1" fmla="*/ 0 h 369332"/>
                <a:gd name="connsiteX2" fmla="*/ 325183 w 386740"/>
                <a:gd name="connsiteY2" fmla="*/ 0 h 369332"/>
                <a:gd name="connsiteX3" fmla="*/ 386740 w 386740"/>
                <a:gd name="connsiteY3" fmla="*/ 61557 h 369332"/>
                <a:gd name="connsiteX4" fmla="*/ 386740 w 386740"/>
                <a:gd name="connsiteY4" fmla="*/ 307775 h 369332"/>
                <a:gd name="connsiteX5" fmla="*/ 325183 w 386740"/>
                <a:gd name="connsiteY5" fmla="*/ 369332 h 369332"/>
                <a:gd name="connsiteX6" fmla="*/ 61557 w 386740"/>
                <a:gd name="connsiteY6" fmla="*/ 369332 h 369332"/>
                <a:gd name="connsiteX7" fmla="*/ 0 w 386740"/>
                <a:gd name="connsiteY7" fmla="*/ 307775 h 369332"/>
                <a:gd name="connsiteX8" fmla="*/ 0 w 386740"/>
                <a:gd name="connsiteY8"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740" h="369332">
                  <a:moveTo>
                    <a:pt x="0" y="61557"/>
                  </a:moveTo>
                  <a:cubicBezTo>
                    <a:pt x="0" y="27560"/>
                    <a:pt x="27560" y="0"/>
                    <a:pt x="61557" y="0"/>
                  </a:cubicBezTo>
                  <a:lnTo>
                    <a:pt x="325183" y="0"/>
                  </a:lnTo>
                  <a:cubicBezTo>
                    <a:pt x="359180" y="0"/>
                    <a:pt x="386740" y="27560"/>
                    <a:pt x="386740" y="61557"/>
                  </a:cubicBezTo>
                  <a:lnTo>
                    <a:pt x="386740" y="307775"/>
                  </a:lnTo>
                  <a:cubicBezTo>
                    <a:pt x="386740" y="341772"/>
                    <a:pt x="359180" y="369332"/>
                    <a:pt x="325183" y="369332"/>
                  </a:cubicBezTo>
                  <a:lnTo>
                    <a:pt x="61557" y="369332"/>
                  </a:lnTo>
                  <a:cubicBezTo>
                    <a:pt x="27560" y="369332"/>
                    <a:pt x="0" y="341772"/>
                    <a:pt x="0" y="307775"/>
                  </a:cubicBezTo>
                  <a:lnTo>
                    <a:pt x="0" y="61557"/>
                  </a:lnTo>
                  <a:close/>
                </a:path>
              </a:pathLst>
            </a:custGeom>
          </p:spPr>
          <p:style>
            <a:lnRef idx="0">
              <a:schemeClr val="accent4"/>
            </a:lnRef>
            <a:fillRef idx="3">
              <a:schemeClr val="accent4"/>
            </a:fillRef>
            <a:effectRef idx="3">
              <a:schemeClr val="accent4"/>
            </a:effectRef>
            <a:fontRef idx="minor">
              <a:schemeClr val="lt1"/>
            </a:fontRef>
          </p:style>
          <p:txBody>
            <a:bodyPr spcFirstLastPara="0" vert="horz" wrap="square" lIns="44699" tIns="44699" rIns="44699" bIns="44699" numCol="1" spcCol="1270" anchor="ctr" anchorCtr="0">
              <a:noAutofit/>
            </a:bodyPr>
            <a:lstStyle/>
            <a:p>
              <a:pPr marL="0" lvl="0" indent="0" algn="ctr" defTabSz="311150">
                <a:lnSpc>
                  <a:spcPct val="90000"/>
                </a:lnSpc>
                <a:spcBef>
                  <a:spcPct val="0"/>
                </a:spcBef>
                <a:spcAft>
                  <a:spcPct val="35000"/>
                </a:spcAft>
                <a:buNone/>
              </a:pPr>
              <a:r>
                <a:rPr lang="id-ID" sz="2400" kern="1200" noProof="1"/>
                <a:t>Output</a:t>
              </a:r>
              <a:endParaRPr lang="id-ID" sz="700" kern="1200" noProof="1"/>
            </a:p>
          </p:txBody>
        </p:sp>
      </p:grpSp>
      <p:sp>
        <p:nvSpPr>
          <p:cNvPr id="17" name="TextBox 16">
            <a:extLst>
              <a:ext uri="{FF2B5EF4-FFF2-40B4-BE49-F238E27FC236}">
                <a16:creationId xmlns:a16="http://schemas.microsoft.com/office/drawing/2014/main" id="{8EB4097E-D0A3-2B41-AC46-B697011E9E35}"/>
              </a:ext>
            </a:extLst>
          </p:cNvPr>
          <p:cNvSpPr txBox="1"/>
          <p:nvPr/>
        </p:nvSpPr>
        <p:spPr>
          <a:xfrm>
            <a:off x="3597442" y="4827398"/>
            <a:ext cx="4221540" cy="923330"/>
          </a:xfrm>
          <a:prstGeom prst="rect">
            <a:avLst/>
          </a:prstGeom>
          <a:noFill/>
        </p:spPr>
        <p:txBody>
          <a:bodyPr wrap="none" rtlCol="0">
            <a:spAutoFit/>
          </a:bodyPr>
          <a:lstStyle/>
          <a:p>
            <a:pPr marL="342900" indent="-342900">
              <a:buAutoNum type="arabicPeriod"/>
            </a:pPr>
            <a:r>
              <a:rPr lang="id-ID" noProof="1"/>
              <a:t>Pengguna akan memasukkan data</a:t>
            </a:r>
          </a:p>
          <a:p>
            <a:pPr marL="342900" indent="-342900">
              <a:buAutoNum type="arabicPeriod"/>
            </a:pPr>
            <a:r>
              <a:rPr lang="id-ID" noProof="1"/>
              <a:t>Data akan diolah</a:t>
            </a:r>
          </a:p>
          <a:p>
            <a:pPr marL="342900" indent="-342900">
              <a:buAutoNum type="arabicPeriod"/>
            </a:pPr>
            <a:r>
              <a:rPr lang="id-ID" noProof="1"/>
              <a:t>Hasil pengolahan akan disajikan</a:t>
            </a:r>
          </a:p>
        </p:txBody>
      </p:sp>
    </p:spTree>
    <p:extLst>
      <p:ext uri="{BB962C8B-B14F-4D97-AF65-F5344CB8AC3E}">
        <p14:creationId xmlns:p14="http://schemas.microsoft.com/office/powerpoint/2010/main" val="23799013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171" y="167498"/>
            <a:ext cx="667658" cy="667658"/>
          </a:xfrm>
          <a:prstGeom prst="rect">
            <a:avLst/>
          </a:prstGeom>
        </p:spPr>
      </p:pic>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
        <p:nvSpPr>
          <p:cNvPr id="8" name="TextBox 7">
            <a:extLst>
              <a:ext uri="{FF2B5EF4-FFF2-40B4-BE49-F238E27FC236}">
                <a16:creationId xmlns:a16="http://schemas.microsoft.com/office/drawing/2014/main" id="{E1D039B4-7CCE-9740-9836-84D8FB5D10F4}"/>
              </a:ext>
            </a:extLst>
          </p:cNvPr>
          <p:cNvSpPr txBox="1"/>
          <p:nvPr/>
        </p:nvSpPr>
        <p:spPr>
          <a:xfrm>
            <a:off x="3597442" y="2604612"/>
            <a:ext cx="7322838" cy="1200329"/>
          </a:xfrm>
          <a:prstGeom prst="rect">
            <a:avLst/>
          </a:prstGeom>
          <a:noFill/>
        </p:spPr>
        <p:txBody>
          <a:bodyPr wrap="none" rtlCol="0">
            <a:spAutoFit/>
          </a:bodyPr>
          <a:lstStyle/>
          <a:p>
            <a:r>
              <a:rPr lang="id-ID" noProof="1"/>
              <a:t>Bagaimana membuat perhitungan nilai total dengan ketentuan sbb:</a:t>
            </a:r>
          </a:p>
          <a:p>
            <a:pPr marL="285750" indent="-285750">
              <a:buFontTx/>
              <a:buChar char="-"/>
            </a:pPr>
            <a:r>
              <a:rPr lang="id-ID" noProof="1"/>
              <a:t>Nilai total terdiri dari N1 dan N2</a:t>
            </a:r>
          </a:p>
          <a:p>
            <a:pPr marL="285750" indent="-285750">
              <a:buFontTx/>
              <a:buChar char="-"/>
            </a:pPr>
            <a:r>
              <a:rPr lang="id-ID" noProof="1"/>
              <a:t>N1 memiliki bobot 40%</a:t>
            </a:r>
          </a:p>
          <a:p>
            <a:pPr marL="285750" indent="-285750">
              <a:buFontTx/>
              <a:buChar char="-"/>
            </a:pPr>
            <a:r>
              <a:rPr lang="id-ID" noProof="1"/>
              <a:t>N2 memiliki bobot 60%	</a:t>
            </a:r>
          </a:p>
        </p:txBody>
      </p:sp>
      <p:grpSp>
        <p:nvGrpSpPr>
          <p:cNvPr id="11" name="Group 10">
            <a:extLst>
              <a:ext uri="{FF2B5EF4-FFF2-40B4-BE49-F238E27FC236}">
                <a16:creationId xmlns:a16="http://schemas.microsoft.com/office/drawing/2014/main" id="{99A4D4E3-0E18-C142-BF52-74BE01534953}"/>
              </a:ext>
            </a:extLst>
          </p:cNvPr>
          <p:cNvGrpSpPr/>
          <p:nvPr/>
        </p:nvGrpSpPr>
        <p:grpSpPr>
          <a:xfrm>
            <a:off x="3787503" y="4059283"/>
            <a:ext cx="7095163" cy="2151974"/>
            <a:chOff x="4497956" y="4059283"/>
            <a:chExt cx="4921471" cy="923330"/>
          </a:xfrm>
        </p:grpSpPr>
        <p:sp>
          <p:nvSpPr>
            <p:cNvPr id="18" name="Right Arrow 17">
              <a:extLst>
                <a:ext uri="{FF2B5EF4-FFF2-40B4-BE49-F238E27FC236}">
                  <a16:creationId xmlns:a16="http://schemas.microsoft.com/office/drawing/2014/main" id="{83B00355-05C7-6E4B-880F-FF37639217A2}"/>
                </a:ext>
              </a:extLst>
            </p:cNvPr>
            <p:cNvSpPr/>
            <p:nvPr/>
          </p:nvSpPr>
          <p:spPr>
            <a:xfrm>
              <a:off x="4715003" y="4059283"/>
              <a:ext cx="4487376" cy="923330"/>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id-ID"/>
            </a:p>
          </p:txBody>
        </p:sp>
        <p:sp>
          <p:nvSpPr>
            <p:cNvPr id="19" name="Freeform 18">
              <a:extLst>
                <a:ext uri="{FF2B5EF4-FFF2-40B4-BE49-F238E27FC236}">
                  <a16:creationId xmlns:a16="http://schemas.microsoft.com/office/drawing/2014/main" id="{5E3E39B7-6BEA-9D4B-BA67-C726E8DBF065}"/>
                </a:ext>
              </a:extLst>
            </p:cNvPr>
            <p:cNvSpPr/>
            <p:nvPr/>
          </p:nvSpPr>
          <p:spPr>
            <a:xfrm>
              <a:off x="4497956" y="4336282"/>
              <a:ext cx="1583779" cy="369332"/>
            </a:xfrm>
            <a:custGeom>
              <a:avLst/>
              <a:gdLst>
                <a:gd name="connsiteX0" fmla="*/ 0 w 1583779"/>
                <a:gd name="connsiteY0" fmla="*/ 61557 h 369332"/>
                <a:gd name="connsiteX1" fmla="*/ 61557 w 1583779"/>
                <a:gd name="connsiteY1" fmla="*/ 0 h 369332"/>
                <a:gd name="connsiteX2" fmla="*/ 1522222 w 1583779"/>
                <a:gd name="connsiteY2" fmla="*/ 0 h 369332"/>
                <a:gd name="connsiteX3" fmla="*/ 1583779 w 1583779"/>
                <a:gd name="connsiteY3" fmla="*/ 61557 h 369332"/>
                <a:gd name="connsiteX4" fmla="*/ 1583779 w 1583779"/>
                <a:gd name="connsiteY4" fmla="*/ 307775 h 369332"/>
                <a:gd name="connsiteX5" fmla="*/ 1522222 w 1583779"/>
                <a:gd name="connsiteY5" fmla="*/ 369332 h 369332"/>
                <a:gd name="connsiteX6" fmla="*/ 61557 w 1583779"/>
                <a:gd name="connsiteY6" fmla="*/ 369332 h 369332"/>
                <a:gd name="connsiteX7" fmla="*/ 0 w 1583779"/>
                <a:gd name="connsiteY7" fmla="*/ 307775 h 369332"/>
                <a:gd name="connsiteX8" fmla="*/ 0 w 1583779"/>
                <a:gd name="connsiteY8"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779" h="369332">
                  <a:moveTo>
                    <a:pt x="0" y="61557"/>
                  </a:moveTo>
                  <a:cubicBezTo>
                    <a:pt x="0" y="27560"/>
                    <a:pt x="27560" y="0"/>
                    <a:pt x="61557" y="0"/>
                  </a:cubicBezTo>
                  <a:lnTo>
                    <a:pt x="1522222" y="0"/>
                  </a:lnTo>
                  <a:cubicBezTo>
                    <a:pt x="1556219" y="0"/>
                    <a:pt x="1583779" y="27560"/>
                    <a:pt x="1583779" y="61557"/>
                  </a:cubicBezTo>
                  <a:lnTo>
                    <a:pt x="1583779" y="307775"/>
                  </a:lnTo>
                  <a:cubicBezTo>
                    <a:pt x="1583779" y="341772"/>
                    <a:pt x="1556219" y="369332"/>
                    <a:pt x="1522222" y="369332"/>
                  </a:cubicBezTo>
                  <a:lnTo>
                    <a:pt x="61557" y="369332"/>
                  </a:lnTo>
                  <a:cubicBezTo>
                    <a:pt x="27560" y="369332"/>
                    <a:pt x="0" y="341772"/>
                    <a:pt x="0" y="307775"/>
                  </a:cubicBezTo>
                  <a:lnTo>
                    <a:pt x="0" y="6155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319" tIns="52319" rIns="52319" bIns="52319" numCol="1" spcCol="1270" anchor="ctr" anchorCtr="0">
              <a:noAutofit/>
            </a:bodyPr>
            <a:lstStyle/>
            <a:p>
              <a:pPr marL="0" lvl="0" indent="0" algn="ctr" defTabSz="400050">
                <a:lnSpc>
                  <a:spcPct val="90000"/>
                </a:lnSpc>
                <a:spcBef>
                  <a:spcPct val="0"/>
                </a:spcBef>
                <a:spcAft>
                  <a:spcPct val="35000"/>
                </a:spcAft>
                <a:buNone/>
              </a:pPr>
              <a:r>
                <a:rPr lang="id-ID" sz="1600" kern="1200" noProof="1"/>
                <a:t>Input N1 dan N2</a:t>
              </a:r>
            </a:p>
          </p:txBody>
        </p:sp>
        <p:sp>
          <p:nvSpPr>
            <p:cNvPr id="20" name="Freeform 19">
              <a:extLst>
                <a:ext uri="{FF2B5EF4-FFF2-40B4-BE49-F238E27FC236}">
                  <a16:creationId xmlns:a16="http://schemas.microsoft.com/office/drawing/2014/main" id="{76ACFB5E-8512-254C-988A-DA116E3E5B8C}"/>
                </a:ext>
              </a:extLst>
            </p:cNvPr>
            <p:cNvSpPr/>
            <p:nvPr/>
          </p:nvSpPr>
          <p:spPr>
            <a:xfrm>
              <a:off x="6166802" y="4336282"/>
              <a:ext cx="1583779" cy="369332"/>
            </a:xfrm>
            <a:custGeom>
              <a:avLst/>
              <a:gdLst>
                <a:gd name="connsiteX0" fmla="*/ 0 w 1583779"/>
                <a:gd name="connsiteY0" fmla="*/ 61557 h 369332"/>
                <a:gd name="connsiteX1" fmla="*/ 61557 w 1583779"/>
                <a:gd name="connsiteY1" fmla="*/ 0 h 369332"/>
                <a:gd name="connsiteX2" fmla="*/ 1522222 w 1583779"/>
                <a:gd name="connsiteY2" fmla="*/ 0 h 369332"/>
                <a:gd name="connsiteX3" fmla="*/ 1583779 w 1583779"/>
                <a:gd name="connsiteY3" fmla="*/ 61557 h 369332"/>
                <a:gd name="connsiteX4" fmla="*/ 1583779 w 1583779"/>
                <a:gd name="connsiteY4" fmla="*/ 307775 h 369332"/>
                <a:gd name="connsiteX5" fmla="*/ 1522222 w 1583779"/>
                <a:gd name="connsiteY5" fmla="*/ 369332 h 369332"/>
                <a:gd name="connsiteX6" fmla="*/ 61557 w 1583779"/>
                <a:gd name="connsiteY6" fmla="*/ 369332 h 369332"/>
                <a:gd name="connsiteX7" fmla="*/ 0 w 1583779"/>
                <a:gd name="connsiteY7" fmla="*/ 307775 h 369332"/>
                <a:gd name="connsiteX8" fmla="*/ 0 w 1583779"/>
                <a:gd name="connsiteY8"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779" h="369332">
                  <a:moveTo>
                    <a:pt x="0" y="61557"/>
                  </a:moveTo>
                  <a:cubicBezTo>
                    <a:pt x="0" y="27560"/>
                    <a:pt x="27560" y="0"/>
                    <a:pt x="61557" y="0"/>
                  </a:cubicBezTo>
                  <a:lnTo>
                    <a:pt x="1522222" y="0"/>
                  </a:lnTo>
                  <a:cubicBezTo>
                    <a:pt x="1556219" y="0"/>
                    <a:pt x="1583779" y="27560"/>
                    <a:pt x="1583779" y="61557"/>
                  </a:cubicBezTo>
                  <a:lnTo>
                    <a:pt x="1583779" y="307775"/>
                  </a:lnTo>
                  <a:cubicBezTo>
                    <a:pt x="1583779" y="341772"/>
                    <a:pt x="1556219" y="369332"/>
                    <a:pt x="1522222" y="369332"/>
                  </a:cubicBezTo>
                  <a:lnTo>
                    <a:pt x="61557" y="369332"/>
                  </a:lnTo>
                  <a:cubicBezTo>
                    <a:pt x="27560" y="369332"/>
                    <a:pt x="0" y="341772"/>
                    <a:pt x="0" y="307775"/>
                  </a:cubicBezTo>
                  <a:lnTo>
                    <a:pt x="0" y="6155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319" tIns="52319" rIns="52319" bIns="52319" numCol="1" spcCol="1270" anchor="ctr" anchorCtr="0">
              <a:noAutofit/>
            </a:bodyPr>
            <a:lstStyle/>
            <a:p>
              <a:pPr marL="0" lvl="0" indent="0" algn="ctr" defTabSz="400050">
                <a:lnSpc>
                  <a:spcPct val="90000"/>
                </a:lnSpc>
                <a:spcBef>
                  <a:spcPct val="0"/>
                </a:spcBef>
                <a:spcAft>
                  <a:spcPct val="35000"/>
                </a:spcAft>
                <a:buNone/>
              </a:pPr>
              <a:r>
                <a:rPr lang="id-ID" sz="1600" kern="1200" noProof="1"/>
                <a:t>Hitung NilaiTotal =  (N1*Bobot) + (N2*Bobot)</a:t>
              </a:r>
            </a:p>
          </p:txBody>
        </p:sp>
        <p:sp>
          <p:nvSpPr>
            <p:cNvPr id="21" name="Freeform 20">
              <a:extLst>
                <a:ext uri="{FF2B5EF4-FFF2-40B4-BE49-F238E27FC236}">
                  <a16:creationId xmlns:a16="http://schemas.microsoft.com/office/drawing/2014/main" id="{B8A67657-F882-F341-BF58-CD42DD46DD8A}"/>
                </a:ext>
              </a:extLst>
            </p:cNvPr>
            <p:cNvSpPr/>
            <p:nvPr/>
          </p:nvSpPr>
          <p:spPr>
            <a:xfrm>
              <a:off x="7835648" y="4336282"/>
              <a:ext cx="1583779" cy="369332"/>
            </a:xfrm>
            <a:custGeom>
              <a:avLst/>
              <a:gdLst>
                <a:gd name="connsiteX0" fmla="*/ 0 w 1583779"/>
                <a:gd name="connsiteY0" fmla="*/ 61557 h 369332"/>
                <a:gd name="connsiteX1" fmla="*/ 61557 w 1583779"/>
                <a:gd name="connsiteY1" fmla="*/ 0 h 369332"/>
                <a:gd name="connsiteX2" fmla="*/ 1522222 w 1583779"/>
                <a:gd name="connsiteY2" fmla="*/ 0 h 369332"/>
                <a:gd name="connsiteX3" fmla="*/ 1583779 w 1583779"/>
                <a:gd name="connsiteY3" fmla="*/ 61557 h 369332"/>
                <a:gd name="connsiteX4" fmla="*/ 1583779 w 1583779"/>
                <a:gd name="connsiteY4" fmla="*/ 307775 h 369332"/>
                <a:gd name="connsiteX5" fmla="*/ 1522222 w 1583779"/>
                <a:gd name="connsiteY5" fmla="*/ 369332 h 369332"/>
                <a:gd name="connsiteX6" fmla="*/ 61557 w 1583779"/>
                <a:gd name="connsiteY6" fmla="*/ 369332 h 369332"/>
                <a:gd name="connsiteX7" fmla="*/ 0 w 1583779"/>
                <a:gd name="connsiteY7" fmla="*/ 307775 h 369332"/>
                <a:gd name="connsiteX8" fmla="*/ 0 w 1583779"/>
                <a:gd name="connsiteY8" fmla="*/ 61557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779" h="369332">
                  <a:moveTo>
                    <a:pt x="0" y="61557"/>
                  </a:moveTo>
                  <a:cubicBezTo>
                    <a:pt x="0" y="27560"/>
                    <a:pt x="27560" y="0"/>
                    <a:pt x="61557" y="0"/>
                  </a:cubicBezTo>
                  <a:lnTo>
                    <a:pt x="1522222" y="0"/>
                  </a:lnTo>
                  <a:cubicBezTo>
                    <a:pt x="1556219" y="0"/>
                    <a:pt x="1583779" y="27560"/>
                    <a:pt x="1583779" y="61557"/>
                  </a:cubicBezTo>
                  <a:lnTo>
                    <a:pt x="1583779" y="307775"/>
                  </a:lnTo>
                  <a:cubicBezTo>
                    <a:pt x="1583779" y="341772"/>
                    <a:pt x="1556219" y="369332"/>
                    <a:pt x="1522222" y="369332"/>
                  </a:cubicBezTo>
                  <a:lnTo>
                    <a:pt x="61557" y="369332"/>
                  </a:lnTo>
                  <a:cubicBezTo>
                    <a:pt x="27560" y="369332"/>
                    <a:pt x="0" y="341772"/>
                    <a:pt x="0" y="307775"/>
                  </a:cubicBezTo>
                  <a:lnTo>
                    <a:pt x="0" y="6155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319" tIns="52319" rIns="52319" bIns="52319" numCol="1" spcCol="1270" anchor="ctr" anchorCtr="0">
              <a:noAutofit/>
            </a:bodyPr>
            <a:lstStyle/>
            <a:p>
              <a:pPr marL="0" lvl="0" indent="0" algn="ctr" defTabSz="400050">
                <a:lnSpc>
                  <a:spcPct val="90000"/>
                </a:lnSpc>
                <a:spcBef>
                  <a:spcPct val="0"/>
                </a:spcBef>
                <a:spcAft>
                  <a:spcPct val="35000"/>
                </a:spcAft>
                <a:buNone/>
              </a:pPr>
              <a:r>
                <a:rPr lang="id-ID" sz="1600" kern="1200" noProof="1"/>
                <a:t>Tampilan Nilai Total</a:t>
              </a:r>
            </a:p>
          </p:txBody>
        </p:sp>
      </p:grpSp>
    </p:spTree>
    <p:extLst>
      <p:ext uri="{BB962C8B-B14F-4D97-AF65-F5344CB8AC3E}">
        <p14:creationId xmlns:p14="http://schemas.microsoft.com/office/powerpoint/2010/main" val="26641237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1" y="167498"/>
            <a:ext cx="667658" cy="667658"/>
          </a:xfrm>
          <a:prstGeom prst="rect">
            <a:avLst/>
          </a:prstGeom>
        </p:spPr>
      </p:pic>
      <p:sp>
        <p:nvSpPr>
          <p:cNvPr id="5" name="TextBox 4">
            <a:extLst>
              <a:ext uri="{FF2B5EF4-FFF2-40B4-BE49-F238E27FC236}">
                <a16:creationId xmlns:a16="http://schemas.microsoft.com/office/drawing/2014/main" id="{2E03165E-D8E8-C642-BDCB-71AB0CD463D3}"/>
              </a:ext>
            </a:extLst>
          </p:cNvPr>
          <p:cNvSpPr txBox="1"/>
          <p:nvPr/>
        </p:nvSpPr>
        <p:spPr>
          <a:xfrm>
            <a:off x="2799370" y="2485454"/>
            <a:ext cx="7535962"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1">
                <a:ln>
                  <a:noFill/>
                </a:ln>
                <a:solidFill>
                  <a:srgbClr val="FFC000"/>
                </a:solidFill>
                <a:effectLst/>
                <a:uLnTx/>
                <a:uFillTx/>
                <a:latin typeface="Avenir Next LT Pro"/>
              </a:rPr>
              <a:t>BAHASA PEMROGRAMAN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noProof="1">
              <a:solidFill>
                <a:srgbClr val="FFFFFF"/>
              </a:solidFill>
              <a:latin typeface="Avenir Next LT Pro"/>
            </a:endParaRPr>
          </a:p>
          <a:p>
            <a:r>
              <a:rPr lang="id-ID" noProof="1"/>
              <a:t>Bahasa program adalah sekumpulan instruksi yang diberikan kepada komputer untuk dapat melaksanakan tugas-tugas tertentu dalam menyelesaikan suatu permasalahan. </a:t>
            </a:r>
            <a:endParaRPr lang="en-US" noProof="1"/>
          </a:p>
          <a:p>
            <a:endParaRPr lang="en-US" noProof="1"/>
          </a:p>
          <a:p>
            <a:r>
              <a:rPr lang="id-ID" noProof="1"/>
              <a:t>Bahasa program berfungsi untuk memerintah komputer agar dapat mengolah data sesuai dengan langkah-langkah penyelesaian yang telah ditentukan oleh programmer. </a:t>
            </a:r>
            <a:endParaRPr kumimoji="0" lang="id-ID" sz="1800" b="0" i="0" u="none" strike="noStrike" kern="1200" cap="none" spc="0" normalizeH="0" baseline="0" noProof="1">
              <a:ln>
                <a:noFill/>
              </a:ln>
              <a:solidFill>
                <a:srgbClr val="FFFFFF"/>
              </a:solidFill>
              <a:effectLst/>
              <a:uLnTx/>
              <a:uFillTx/>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Tree>
    <p:extLst>
      <p:ext uri="{BB962C8B-B14F-4D97-AF65-F5344CB8AC3E}">
        <p14:creationId xmlns:p14="http://schemas.microsoft.com/office/powerpoint/2010/main" val="3489526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1" y="167498"/>
            <a:ext cx="667658" cy="667658"/>
          </a:xfrm>
          <a:prstGeom prst="rect">
            <a:avLst/>
          </a:prstGeom>
        </p:spPr>
      </p:pic>
      <p:sp>
        <p:nvSpPr>
          <p:cNvPr id="5" name="TextBox 4">
            <a:extLst>
              <a:ext uri="{FF2B5EF4-FFF2-40B4-BE49-F238E27FC236}">
                <a16:creationId xmlns:a16="http://schemas.microsoft.com/office/drawing/2014/main" id="{2E03165E-D8E8-C642-BDCB-71AB0CD463D3}"/>
              </a:ext>
            </a:extLst>
          </p:cNvPr>
          <p:cNvSpPr txBox="1"/>
          <p:nvPr/>
        </p:nvSpPr>
        <p:spPr>
          <a:xfrm>
            <a:off x="2799370" y="2485454"/>
            <a:ext cx="7535962"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u="none" strike="noStrike" kern="1200" cap="none" spc="0" normalizeH="0" baseline="0" noProof="1">
                <a:ln>
                  <a:noFill/>
                </a:ln>
                <a:solidFill>
                  <a:srgbClr val="FFC000"/>
                </a:solidFill>
                <a:effectLst/>
                <a:uLnTx/>
                <a:uFillTx/>
                <a:latin typeface="Avenir Next LT Pro"/>
              </a:rPr>
              <a:t>BAHASA PEMROGRAMAN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noProof="1">
              <a:solidFill>
                <a:srgbClr val="FFFFFF"/>
              </a:solidFill>
              <a:latin typeface="Avenir Next LT Pro"/>
            </a:endParaRPr>
          </a:p>
          <a:p>
            <a:r>
              <a:rPr lang="id-ID" noProof="1"/>
              <a:t>Fungsi utama dari bahasa pemrograman adalah sebagai alat untuk memberikan perintah kepada komputer agar dapat bergerak mengolah kata sesuai dengan apa yang kamu inginkan. </a:t>
            </a:r>
            <a:endParaRPr lang="en-US" noProof="1"/>
          </a:p>
          <a:p>
            <a:endParaRPr lang="en-US" noProof="1"/>
          </a:p>
          <a:p>
            <a:r>
              <a:rPr lang="id-ID" noProof="1"/>
              <a:t>Hasil keluaran bahasa program sendiri dapat berupa aplikasi maupun suatu program khusus. </a:t>
            </a:r>
            <a:endParaRPr lang="en-US" noProof="1"/>
          </a:p>
          <a:p>
            <a:endParaRPr lang="en-US" noProof="1"/>
          </a:p>
          <a:p>
            <a:r>
              <a:rPr lang="id-ID" noProof="1"/>
              <a:t>Perkembangan bahasa program ini tentu menciptakan berbagai inovasi teknologi yang membantu masyarakat dalam kehidupan sehari-hari </a:t>
            </a:r>
            <a:endParaRPr kumimoji="0" lang="id-ID" sz="1800" b="0" i="0" u="none" strike="noStrike" kern="1200" cap="none" spc="0" normalizeH="0" baseline="0" noProof="1">
              <a:ln>
                <a:noFill/>
              </a:ln>
              <a:solidFill>
                <a:srgbClr val="FFFFFF"/>
              </a:solidFill>
              <a:effectLst/>
              <a:uLnTx/>
              <a:uFillTx/>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Tree>
    <p:extLst>
      <p:ext uri="{BB962C8B-B14F-4D97-AF65-F5344CB8AC3E}">
        <p14:creationId xmlns:p14="http://schemas.microsoft.com/office/powerpoint/2010/main" val="29435609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dirty="0">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dirty="0">
              <a:ln>
                <a:noFill/>
              </a:ln>
              <a:solidFill>
                <a:srgbClr val="FFFFFF"/>
              </a:solidFill>
              <a:effectLst/>
              <a:uLnTx/>
              <a:uFillTx/>
              <a:latin typeface="Avenir Next LT Pro"/>
              <a:ea typeface="+mn-ea"/>
              <a:cs typeface="+mn-cs"/>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dirty="0">
              <a:ln>
                <a:noFill/>
              </a:ln>
              <a:solidFill>
                <a:srgbClr val="FFFFFF"/>
              </a:solidFill>
              <a:effectLst/>
              <a:uLnTx/>
              <a:uFillTx/>
              <a:latin typeface="Avenir Next LT Pro"/>
              <a:ea typeface="+mn-ea"/>
              <a:cs typeface="+mn-cs"/>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dirty="0">
              <a:ln>
                <a:noFill/>
              </a:ln>
              <a:solidFill>
                <a:srgbClr val="FFFFFF"/>
              </a:solidFill>
              <a:effectLst/>
              <a:uLnTx/>
              <a:uFillTx/>
              <a:latin typeface="Avenir Next LT Pro"/>
              <a:ea typeface="+mn-ea"/>
              <a:cs typeface="+mn-cs"/>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1" y="167498"/>
            <a:ext cx="667658" cy="667658"/>
          </a:xfrm>
          <a:prstGeom prst="rect">
            <a:avLst/>
          </a:prstGeom>
        </p:spPr>
      </p:pic>
      <p:sp>
        <p:nvSpPr>
          <p:cNvPr id="5" name="TextBox 4">
            <a:extLst>
              <a:ext uri="{FF2B5EF4-FFF2-40B4-BE49-F238E27FC236}">
                <a16:creationId xmlns:a16="http://schemas.microsoft.com/office/drawing/2014/main" id="{2E03165E-D8E8-C642-BDCB-71AB0CD463D3}"/>
              </a:ext>
            </a:extLst>
          </p:cNvPr>
          <p:cNvSpPr txBox="1"/>
          <p:nvPr/>
        </p:nvSpPr>
        <p:spPr>
          <a:xfrm>
            <a:off x="2799370" y="2485454"/>
            <a:ext cx="7535962"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1">
                <a:ln>
                  <a:noFill/>
                </a:ln>
                <a:solidFill>
                  <a:srgbClr val="FFC000"/>
                </a:solidFill>
                <a:effectLst/>
                <a:uLnTx/>
                <a:uFillTx/>
                <a:latin typeface="Avenir Next LT Pro"/>
              </a:rPr>
              <a:t>BAHASA PEMROGRAMAN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noProof="1">
              <a:solidFill>
                <a:srgbClr val="FFFFFF"/>
              </a:solidFill>
              <a:latin typeface="Avenir Next LT Pro"/>
            </a:endParaRPr>
          </a:p>
          <a:p>
            <a:r>
              <a:rPr lang="id-ID" b="1" noProof="1">
                <a:solidFill>
                  <a:srgbClr val="92D050"/>
                </a:solidFill>
              </a:rPr>
              <a:t>Pseudo Code</a:t>
            </a:r>
            <a:endParaRPr lang="id-ID" noProof="1">
              <a:solidFill>
                <a:srgbClr val="92D050"/>
              </a:solidFill>
            </a:endParaRPr>
          </a:p>
          <a:p>
            <a:pPr algn="just"/>
            <a:r>
              <a:rPr lang="id-ID" noProof="1"/>
              <a:t>Istilah </a:t>
            </a:r>
            <a:r>
              <a:rPr lang="id-ID" noProof="1">
                <a:solidFill>
                  <a:srgbClr val="C7E6A4"/>
                </a:solidFill>
              </a:rPr>
              <a:t>pseudocode</a:t>
            </a:r>
            <a:r>
              <a:rPr lang="id-ID" noProof="1"/>
              <a:t> terdiri dari dua gabungan kata, yaitu kata pseudo yang berarti semu dan kata code yang berarti kode. </a:t>
            </a:r>
            <a:endParaRPr lang="en-US" noProof="1"/>
          </a:p>
          <a:p>
            <a:pPr algn="just"/>
            <a:endParaRPr lang="en-US" noProof="1"/>
          </a:p>
          <a:p>
            <a:pPr algn="just"/>
            <a:r>
              <a:rPr lang="id-ID" b="1" noProof="1">
                <a:solidFill>
                  <a:srgbClr val="92D050"/>
                </a:solidFill>
              </a:rPr>
              <a:t>Pseudocode</a:t>
            </a:r>
            <a:r>
              <a:rPr lang="id-ID" noProof="1"/>
              <a:t> atau kode semu dapat diartikan sebagai deskripsi dari algoritma pemrograman yang dituliskan secara sederhana dibandingkan dengan sintaksis bahasa pemrograman. </a:t>
            </a:r>
            <a:endParaRPr lang="en-US" noProof="1"/>
          </a:p>
          <a:p>
            <a:pPr algn="just"/>
            <a:endParaRPr lang="en-US" noProof="1"/>
          </a:p>
          <a:p>
            <a:pPr algn="just"/>
            <a:r>
              <a:rPr lang="id-ID" noProof="1"/>
              <a:t>Jadi </a:t>
            </a:r>
            <a:r>
              <a:rPr lang="id-ID" b="1" noProof="1">
                <a:solidFill>
                  <a:srgbClr val="92D050"/>
                </a:solidFill>
              </a:rPr>
              <a:t>pseudocode</a:t>
            </a:r>
            <a:r>
              <a:rPr lang="id-ID" noProof="1"/>
              <a:t> digunakan untuk menyerupai algoritma bahasa pemrograman yang sesungguhnya dengan tujuan agar lebih mudah dibaca dan dipahami manusia. </a:t>
            </a:r>
          </a:p>
        </p:txBody>
      </p:sp>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Tree>
    <p:extLst>
      <p:ext uri="{BB962C8B-B14F-4D97-AF65-F5344CB8AC3E}">
        <p14:creationId xmlns:p14="http://schemas.microsoft.com/office/powerpoint/2010/main" val="34871050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1" y="167498"/>
            <a:ext cx="667658" cy="667658"/>
          </a:xfrm>
          <a:prstGeom prst="rect">
            <a:avLst/>
          </a:prstGeom>
        </p:spPr>
      </p:pic>
      <p:sp>
        <p:nvSpPr>
          <p:cNvPr id="5" name="TextBox 4">
            <a:extLst>
              <a:ext uri="{FF2B5EF4-FFF2-40B4-BE49-F238E27FC236}">
                <a16:creationId xmlns:a16="http://schemas.microsoft.com/office/drawing/2014/main" id="{2E03165E-D8E8-C642-BDCB-71AB0CD463D3}"/>
              </a:ext>
            </a:extLst>
          </p:cNvPr>
          <p:cNvSpPr txBox="1"/>
          <p:nvPr/>
        </p:nvSpPr>
        <p:spPr>
          <a:xfrm>
            <a:off x="2799370" y="2485454"/>
            <a:ext cx="753596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Avenir Next LT Pro"/>
                <a:ea typeface="+mn-ea"/>
                <a:cs typeface="+mn-cs"/>
              </a:rPr>
              <a:t>BAHASA PEMROGRAMAN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a:p>
            <a:r>
              <a:rPr lang="en-US" b="1" dirty="0"/>
              <a:t>Pseudo Code - CONTOH</a:t>
            </a:r>
            <a:endParaRPr lang="en-ID" dirty="0"/>
          </a:p>
        </p:txBody>
      </p:sp>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pic>
        <p:nvPicPr>
          <p:cNvPr id="11" name="Picture 10">
            <a:extLst>
              <a:ext uri="{FF2B5EF4-FFF2-40B4-BE49-F238E27FC236}">
                <a16:creationId xmlns:a16="http://schemas.microsoft.com/office/drawing/2014/main" id="{AD589878-B6EC-1B4E-9B39-22565F1D3EC2}"/>
              </a:ext>
            </a:extLst>
          </p:cNvPr>
          <p:cNvPicPr>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3199239" y="3566651"/>
            <a:ext cx="3356775" cy="2289946"/>
          </a:xfrm>
          <a:prstGeom prst="rect">
            <a:avLst/>
          </a:prstGeom>
          <a:noFill/>
          <a:ln>
            <a:noFill/>
          </a:ln>
        </p:spPr>
      </p:pic>
      <p:pic>
        <p:nvPicPr>
          <p:cNvPr id="12" name="Picture 11">
            <a:extLst>
              <a:ext uri="{FF2B5EF4-FFF2-40B4-BE49-F238E27FC236}">
                <a16:creationId xmlns:a16="http://schemas.microsoft.com/office/drawing/2014/main" id="{9761885A-5414-7F4E-A282-0D58BB15132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0676" y="3566651"/>
            <a:ext cx="3343726" cy="2289946"/>
          </a:xfrm>
          <a:prstGeom prst="rect">
            <a:avLst/>
          </a:prstGeom>
          <a:noFill/>
          <a:ln>
            <a:noFill/>
          </a:ln>
        </p:spPr>
      </p:pic>
    </p:spTree>
    <p:extLst>
      <p:ext uri="{BB962C8B-B14F-4D97-AF65-F5344CB8AC3E}">
        <p14:creationId xmlns:p14="http://schemas.microsoft.com/office/powerpoint/2010/main" val="20297406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A23F0BB-EE18-CB42-81AC-DECC6AD78C3F}"/>
              </a:ext>
            </a:extLst>
          </p:cNvPr>
          <p:cNvSpPr/>
          <p:nvPr/>
        </p:nvSpPr>
        <p:spPr>
          <a:xfrm>
            <a:off x="2848429" y="206829"/>
            <a:ext cx="6469742" cy="6469742"/>
          </a:xfrm>
          <a:prstGeom prst="ellipse">
            <a:avLst/>
          </a:prstGeom>
          <a:solidFill>
            <a:srgbClr val="002A75">
              <a:alpha val="20000"/>
            </a:srgbClr>
          </a:solidFill>
          <a:ln w="1270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35045A3C-7359-E840-9E86-1290ABC1867C}"/>
              </a:ext>
            </a:extLst>
          </p:cNvPr>
          <p:cNvSpPr txBox="1"/>
          <p:nvPr/>
        </p:nvSpPr>
        <p:spPr>
          <a:xfrm>
            <a:off x="2930126" y="2875002"/>
            <a:ext cx="6331748"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53D2FF"/>
                </a:solidFill>
                <a:effectLst/>
                <a:uLnTx/>
                <a:uFillTx/>
                <a:latin typeface="Arial Rounded MT Bold" panose="020F0704030504030204" pitchFamily="34" charset="77"/>
                <a:ea typeface="+mn-ea"/>
                <a:cs typeface="+mn-cs"/>
              </a:rPr>
              <a:t>PYTHON</a:t>
            </a:r>
          </a:p>
        </p:txBody>
      </p:sp>
      <p:pic>
        <p:nvPicPr>
          <p:cNvPr id="10" name="Graphic 9" descr="Bar graph with upward trend outline">
            <a:extLst>
              <a:ext uri="{FF2B5EF4-FFF2-40B4-BE49-F238E27FC236}">
                <a16:creationId xmlns:a16="http://schemas.microsoft.com/office/drawing/2014/main" id="{9F64DCCD-037F-3C4F-A91C-D790EDAD7F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8486" y="496910"/>
            <a:ext cx="2289628" cy="2289628"/>
          </a:xfrm>
          <a:prstGeom prst="rect">
            <a:avLst/>
          </a:prstGeom>
        </p:spPr>
      </p:pic>
    </p:spTree>
    <p:extLst>
      <p:ext uri="{BB962C8B-B14F-4D97-AF65-F5344CB8AC3E}">
        <p14:creationId xmlns:p14="http://schemas.microsoft.com/office/powerpoint/2010/main" val="4126908934"/>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4" name="Picture 1" descr="Vibrant digital network">
            <a:extLst>
              <a:ext uri="{FF2B5EF4-FFF2-40B4-BE49-F238E27FC236}">
                <a16:creationId xmlns:a16="http://schemas.microsoft.com/office/drawing/2014/main" id="{DFF3C1A3-DB61-4B97-9401-4769FC5118EB}"/>
              </a:ext>
            </a:extLst>
          </p:cNvPr>
          <p:cNvPicPr>
            <a:picLocks noChangeAspect="1"/>
          </p:cNvPicPr>
          <p:nvPr/>
        </p:nvPicPr>
        <p:blipFill rotWithShape="1">
          <a:blip r:embed="rId2"/>
          <a:srcRect l="22295" r="3927"/>
          <a:stretch/>
        </p:blipFill>
        <p:spPr>
          <a:xfrm>
            <a:off x="20" y="222627"/>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cxnSp>
        <p:nvCxnSpPr>
          <p:cNvPr id="18" name="Straight Connector 17">
            <a:extLst>
              <a:ext uri="{FF2B5EF4-FFF2-40B4-BE49-F238E27FC236}">
                <a16:creationId xmlns:a16="http://schemas.microsoft.com/office/drawing/2014/main" id="{889F9273-1CFA-B64B-AE37-A6A63E942163}"/>
              </a:ext>
            </a:extLst>
          </p:cNvPr>
          <p:cNvCxnSpPr>
            <a:cxnSpLocks/>
          </p:cNvCxnSpPr>
          <p:nvPr/>
        </p:nvCxnSpPr>
        <p:spPr>
          <a:xfrm flipV="1">
            <a:off x="3250308" y="3857625"/>
            <a:ext cx="760218" cy="857250"/>
          </a:xfrm>
          <a:prstGeom prst="line">
            <a:avLst/>
          </a:prstGeom>
          <a:ln w="88900" cap="rnd" cmpd="sng">
            <a:solidFill>
              <a:schemeClr val="tx1"/>
            </a:solidFill>
            <a:prstDash val="dash"/>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ABF3B54-AE44-1240-81FD-5477D741FF31}"/>
              </a:ext>
            </a:extLst>
          </p:cNvPr>
          <p:cNvCxnSpPr>
            <a:cxnSpLocks/>
          </p:cNvCxnSpPr>
          <p:nvPr/>
        </p:nvCxnSpPr>
        <p:spPr>
          <a:xfrm flipV="1">
            <a:off x="5401735" y="2775284"/>
            <a:ext cx="1047191" cy="181978"/>
          </a:xfrm>
          <a:prstGeom prst="line">
            <a:avLst/>
          </a:prstGeom>
          <a:ln w="88900" cap="rnd" cmpd="sng">
            <a:solidFill>
              <a:schemeClr val="tx1"/>
            </a:solidFill>
            <a:prstDash val="dash"/>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79A44D-5C10-154D-B28C-E5D60964883C}"/>
              </a:ext>
            </a:extLst>
          </p:cNvPr>
          <p:cNvCxnSpPr>
            <a:cxnSpLocks/>
          </p:cNvCxnSpPr>
          <p:nvPr/>
        </p:nvCxnSpPr>
        <p:spPr>
          <a:xfrm>
            <a:off x="8948383" y="3429000"/>
            <a:ext cx="917512" cy="741947"/>
          </a:xfrm>
          <a:prstGeom prst="line">
            <a:avLst/>
          </a:prstGeom>
          <a:ln w="88900" cap="rnd" cmpd="sng">
            <a:solidFill>
              <a:schemeClr val="tx1"/>
            </a:solidFill>
            <a:prstDash val="dash"/>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A8D48BCE-0221-0642-B1BD-E877A692CAAE}"/>
                  </a:ext>
                </a:extLst>
              </p:cNvPr>
              <p:cNvGraphicFramePr>
                <a:graphicFrameLocks noChangeAspect="1"/>
              </p:cNvGraphicFramePr>
              <p:nvPr>
                <p:extLst>
                  <p:ext uri="{D42A27DB-BD31-4B8C-83A1-F6EECF244321}">
                    <p14:modId xmlns:p14="http://schemas.microsoft.com/office/powerpoint/2010/main" val="2317136182"/>
                  </p:ext>
                </p:extLst>
              </p:nvPr>
            </p:nvGraphicFramePr>
            <p:xfrm>
              <a:off x="333487" y="4249271"/>
              <a:ext cx="3971028" cy="2233703"/>
            </p:xfrm>
            <a:graphic>
              <a:graphicData uri="http://schemas.microsoft.com/office/powerpoint/2016/sectionzoom">
                <psez:sectionZm>
                  <psez:sectionZmObj sectionId="{630725B2-F9F1-3947-A489-B22DFA985BA3}">
                    <psez:zmPr id="{C11A754C-84C8-3947-A1D0-0F47E98517F7}" transitionDur="1000" showBg="0">
                      <p166:blipFill xmlns:p166="http://schemas.microsoft.com/office/powerpoint/2016/6/main">
                        <a:blip r:embed="rId3"/>
                        <a:stretch>
                          <a:fillRect/>
                        </a:stretch>
                      </p166:blipFill>
                      <p166:spPr xmlns:p166="http://schemas.microsoft.com/office/powerpoint/2016/6/main">
                        <a:xfrm>
                          <a:off x="0" y="0"/>
                          <a:ext cx="3971028" cy="2233703"/>
                        </a:xfrm>
                        <a:prstGeom prst="rect">
                          <a:avLst/>
                        </a:prstGeom>
                        <a:noFill/>
                        <a:ln>
                          <a:noFill/>
                        </a:ln>
                      </p166:spPr>
                    </psez:zmPr>
                  </psez:sectionZmObj>
                </psez:sectionZm>
              </a:graphicData>
            </a:graphic>
          </p:graphicFrame>
        </mc:Choice>
        <mc:Fallback xmlns="">
          <p:pic>
            <p:nvPicPr>
              <p:cNvPr id="3" name="Section Zoom 2">
                <a:hlinkClick r:id="rId4" action="ppaction://hlinksldjump"/>
                <a:extLst>
                  <a:ext uri="{FF2B5EF4-FFF2-40B4-BE49-F238E27FC236}">
                    <a16:creationId xmlns:a16="http://schemas.microsoft.com/office/drawing/2014/main" id="{A8D48BCE-0221-0642-B1BD-E877A692CAAE}"/>
                  </a:ext>
                </a:extLst>
              </p:cNvPr>
              <p:cNvPicPr>
                <a:picLocks noGrp="1" noRot="1" noChangeAspect="1" noMove="1" noResize="1" noEditPoints="1" noAdjustHandles="1" noChangeArrowheads="1" noChangeShapeType="1"/>
              </p:cNvPicPr>
              <p:nvPr/>
            </p:nvPicPr>
            <p:blipFill>
              <a:blip r:embed="rId5"/>
              <a:stretch>
                <a:fillRect/>
              </a:stretch>
            </p:blipFill>
            <p:spPr>
              <a:xfrm>
                <a:off x="333487" y="4249271"/>
                <a:ext cx="3971028" cy="2233703"/>
              </a:xfrm>
              <a:prstGeom prst="rect">
                <a:avLst/>
              </a:prstGeom>
              <a:noFill/>
              <a:ln>
                <a:no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D76B23B3-8632-6E49-9764-95A476DF62ED}"/>
                  </a:ext>
                </a:extLst>
              </p:cNvPr>
              <p:cNvGraphicFramePr>
                <a:graphicFrameLocks noChangeAspect="1"/>
              </p:cNvGraphicFramePr>
              <p:nvPr>
                <p:extLst>
                  <p:ext uri="{D42A27DB-BD31-4B8C-83A1-F6EECF244321}">
                    <p14:modId xmlns:p14="http://schemas.microsoft.com/office/powerpoint/2010/main" val="1988827"/>
                  </p:ext>
                </p:extLst>
              </p:nvPr>
            </p:nvGraphicFramePr>
            <p:xfrm>
              <a:off x="3039979" y="2571750"/>
              <a:ext cx="3048000" cy="1714500"/>
            </p:xfrm>
            <a:graphic>
              <a:graphicData uri="http://schemas.microsoft.com/office/powerpoint/2016/sectionzoom">
                <psez:sectionZm>
                  <psez:sectionZmObj sectionId="{CA02945B-D164-EE49-AC48-9577B74CFC40}">
                    <psez:zmPr id="{E9F0E7C1-716A-4844-A5EB-A3E08F95779F}" transitionDur="1000" showBg="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7" action="ppaction://hlinksldjump"/>
                <a:extLst>
                  <a:ext uri="{FF2B5EF4-FFF2-40B4-BE49-F238E27FC236}">
                    <a16:creationId xmlns:psez="http://schemas.microsoft.com/office/powerpoint/2016/sectionzoom" xmlns="" xmlns:a16="http://schemas.microsoft.com/office/drawing/2014/main" id="{D76B23B3-8632-6E49-9764-95A476DF62ED}"/>
                  </a:ext>
                </a:extLst>
              </p:cNvPr>
              <p:cNvPicPr>
                <a:picLocks noGrp="1" noRot="1" noChangeAspect="1" noMove="1" noResize="1" noEditPoints="1" noAdjustHandles="1" noChangeArrowheads="1" noChangeShapeType="1"/>
              </p:cNvPicPr>
              <p:nvPr/>
            </p:nvPicPr>
            <p:blipFill>
              <a:blip r:embed="rId8"/>
              <a:stretch>
                <a:fillRect/>
              </a:stretch>
            </p:blipFill>
            <p:spPr>
              <a:xfrm>
                <a:off x="3039979" y="257175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6CE5871D-B69B-FE4E-8A6A-138CA44B6E66}"/>
                  </a:ext>
                </a:extLst>
              </p:cNvPr>
              <p:cNvGraphicFramePr>
                <a:graphicFrameLocks noChangeAspect="1"/>
              </p:cNvGraphicFramePr>
              <p:nvPr>
                <p:extLst>
                  <p:ext uri="{D42A27DB-BD31-4B8C-83A1-F6EECF244321}">
                    <p14:modId xmlns:p14="http://schemas.microsoft.com/office/powerpoint/2010/main" val="2284772723"/>
                  </p:ext>
                </p:extLst>
              </p:nvPr>
            </p:nvGraphicFramePr>
            <p:xfrm>
              <a:off x="5401735" y="1603798"/>
              <a:ext cx="4597269" cy="2585964"/>
            </p:xfrm>
            <a:graphic>
              <a:graphicData uri="http://schemas.microsoft.com/office/powerpoint/2016/sectionzoom">
                <psez:sectionZm>
                  <psez:sectionZmObj sectionId="{02C656E5-3AA1-444D-BFCF-5B6B737F05A5}">
                    <psez:zmPr id="{5451A093-55E1-4A47-95FD-1D538EB00B42}" transitionDur="1000" showBg="0">
                      <p166:blipFill xmlns:p166="http://schemas.microsoft.com/office/powerpoint/2016/6/main">
                        <a:blip r:embed="rId9"/>
                        <a:stretch>
                          <a:fillRect/>
                        </a:stretch>
                      </p166:blipFill>
                      <p166:spPr xmlns:p166="http://schemas.microsoft.com/office/powerpoint/2016/6/main">
                        <a:xfrm>
                          <a:off x="0" y="0"/>
                          <a:ext cx="4597269" cy="2585964"/>
                        </a:xfrm>
                        <a:prstGeom prst="rect">
                          <a:avLst/>
                        </a:prstGeom>
                      </p166:spPr>
                    </psez:zmPr>
                  </psez:sectionZmObj>
                </psez:sectionZm>
              </a:graphicData>
            </a:graphic>
          </p:graphicFrame>
        </mc:Choice>
        <mc:Fallback xmlns="">
          <p:pic>
            <p:nvPicPr>
              <p:cNvPr id="11" name="Section Zoom 10">
                <a:hlinkClick r:id="rId10" action="ppaction://hlinksldjump"/>
                <a:extLst>
                  <a:ext uri="{FF2B5EF4-FFF2-40B4-BE49-F238E27FC236}">
                    <a16:creationId xmlns:psez="http://schemas.microsoft.com/office/powerpoint/2016/sectionzoom" xmlns="" xmlns:a16="http://schemas.microsoft.com/office/drawing/2014/main" id="{6CE5871D-B69B-FE4E-8A6A-138CA44B6E66}"/>
                  </a:ext>
                </a:extLst>
              </p:cNvPr>
              <p:cNvPicPr>
                <a:picLocks noGrp="1" noRot="1" noChangeAspect="1" noMove="1" noResize="1" noEditPoints="1" noAdjustHandles="1" noChangeArrowheads="1" noChangeShapeType="1"/>
              </p:cNvPicPr>
              <p:nvPr/>
            </p:nvPicPr>
            <p:blipFill>
              <a:blip r:embed="rId11"/>
              <a:stretch>
                <a:fillRect/>
              </a:stretch>
            </p:blipFill>
            <p:spPr>
              <a:xfrm>
                <a:off x="5401735" y="1603798"/>
                <a:ext cx="4597269" cy="258596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79B8A2B1-43F1-3F40-BE2D-888FAFA559EA}"/>
                  </a:ext>
                </a:extLst>
              </p:cNvPr>
              <p:cNvGraphicFramePr>
                <a:graphicFrameLocks noChangeAspect="1"/>
              </p:cNvGraphicFramePr>
              <p:nvPr>
                <p:extLst>
                  <p:ext uri="{D42A27DB-BD31-4B8C-83A1-F6EECF244321}">
                    <p14:modId xmlns:p14="http://schemas.microsoft.com/office/powerpoint/2010/main" val="1178096869"/>
                  </p:ext>
                </p:extLst>
              </p:nvPr>
            </p:nvGraphicFramePr>
            <p:xfrm>
              <a:off x="8988207" y="3651622"/>
              <a:ext cx="3048000" cy="1714500"/>
            </p:xfrm>
            <a:graphic>
              <a:graphicData uri="http://schemas.microsoft.com/office/powerpoint/2016/sectionzoom">
                <psez:sectionZm>
                  <psez:sectionZmObj sectionId="{D24DB96D-8247-7045-82AF-9EA451FC2C8A}">
                    <psez:zmPr id="{40F5379B-E9DD-BF48-B65E-0B33CAC69A24}" transitionDur="1000" showBg="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5" name="Section Zoom 14">
                <a:hlinkClick r:id="rId13" action="ppaction://hlinksldjump"/>
                <a:extLst>
                  <a:ext uri="{FF2B5EF4-FFF2-40B4-BE49-F238E27FC236}">
                    <a16:creationId xmlns:psez="http://schemas.microsoft.com/office/powerpoint/2016/sectionzoom" xmlns="" xmlns:a16="http://schemas.microsoft.com/office/drawing/2014/main" id="{79B8A2B1-43F1-3F40-BE2D-888FAFA559EA}"/>
                  </a:ext>
                </a:extLst>
              </p:cNvPr>
              <p:cNvPicPr>
                <a:picLocks noGrp="1" noRot="1" noChangeAspect="1" noMove="1" noResize="1" noEditPoints="1" noAdjustHandles="1" noChangeArrowheads="1" noChangeShapeType="1"/>
              </p:cNvPicPr>
              <p:nvPr/>
            </p:nvPicPr>
            <p:blipFill>
              <a:blip r:embed="rId14"/>
              <a:stretch>
                <a:fillRect/>
              </a:stretch>
            </p:blipFill>
            <p:spPr>
              <a:xfrm>
                <a:off x="8988207" y="3651622"/>
                <a:ext cx="3048000" cy="1714500"/>
              </a:xfrm>
              <a:prstGeom prst="rect">
                <a:avLst/>
              </a:prstGeom>
            </p:spPr>
          </p:pic>
        </mc:Fallback>
      </mc:AlternateContent>
    </p:spTree>
    <p:extLst>
      <p:ext uri="{BB962C8B-B14F-4D97-AF65-F5344CB8AC3E}">
        <p14:creationId xmlns:p14="http://schemas.microsoft.com/office/powerpoint/2010/main" val="7334493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200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302982" y="3656018"/>
            <a:ext cx="7535962" cy="2585323"/>
          </a:xfrm>
          <a:prstGeom prst="rect">
            <a:avLst/>
          </a:prstGeom>
          <a:noFill/>
        </p:spPr>
        <p:txBody>
          <a:bodyPr wrap="square" rtlCol="0">
            <a:spAutoFit/>
          </a:bodyPr>
          <a:lstStyle/>
          <a:p>
            <a:pPr algn="just"/>
            <a:r>
              <a:rPr lang="en-US" b="1" noProof="1">
                <a:solidFill>
                  <a:srgbClr val="FFC000"/>
                </a:solidFill>
              </a:rPr>
              <a:t>Python</a:t>
            </a:r>
            <a:r>
              <a:rPr lang="en-US" noProof="1"/>
              <a:t> adalah bahasa pemrograman interpretatif yang dapat digunakan di berbagai platform dengan filosofi perancangan yang berfokus pada tingkat keterbacaan kode dan merupakan salah satu bahasa populer yang berkaitan dengan Data Science, Machine Learning, dan Internet of Things (IoT). </a:t>
            </a:r>
          </a:p>
          <a:p>
            <a:pPr algn="just"/>
            <a:endParaRPr lang="en-US" noProof="1"/>
          </a:p>
          <a:p>
            <a:pPr algn="just"/>
            <a:r>
              <a:rPr lang="en-US" noProof="1">
                <a:solidFill>
                  <a:srgbClr val="FFFF00"/>
                </a:solidFill>
              </a:rPr>
              <a:t>Keunggulan Python yang bersifat interpretatif juga banyak digunakan untuk prototyping, scripting dalam pengelolaan infrastruktur, hingga pembuatan website berskala besar.</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41124852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313891" y="2779564"/>
            <a:ext cx="7535962" cy="3968779"/>
          </a:xfrm>
          <a:prstGeom prst="rect">
            <a:avLst/>
          </a:prstGeom>
          <a:noFill/>
        </p:spPr>
        <p:txBody>
          <a:bodyPr wrap="square" rtlCol="0">
            <a:spAutoFit/>
          </a:bodyPr>
          <a:lstStyle/>
          <a:p>
            <a:r>
              <a:rPr lang="en-US" b="1" noProof="1">
                <a:solidFill>
                  <a:srgbClr val="FFC000"/>
                </a:solidFill>
              </a:rPr>
              <a:t>Berikut merupakan beberapa keunggulan dari bahasa python :</a:t>
            </a:r>
          </a:p>
          <a:p>
            <a:pPr marL="285750" lvl="0" indent="-285750" algn="just">
              <a:lnSpc>
                <a:spcPct val="85000"/>
              </a:lnSpc>
              <a:spcBef>
                <a:spcPts val="600"/>
              </a:spcBef>
              <a:spcAft>
                <a:spcPts val="600"/>
              </a:spcAft>
              <a:buFont typeface="Arial" panose="020B0604020202020204" pitchFamily="34" charset="0"/>
              <a:buChar char="•"/>
            </a:pPr>
            <a:r>
              <a:rPr lang="en-US" noProof="1"/>
              <a:t>Bahasa Python menjadi </a:t>
            </a:r>
            <a:r>
              <a:rPr lang="en-US" noProof="1">
                <a:solidFill>
                  <a:srgbClr val="53D2FF"/>
                </a:solidFill>
              </a:rPr>
              <a:t>keharusan</a:t>
            </a:r>
            <a:r>
              <a:rPr lang="en-US" noProof="1"/>
              <a:t> untuk Anda yang ingin mempelajari </a:t>
            </a:r>
            <a:r>
              <a:rPr lang="en-US" noProof="1">
                <a:solidFill>
                  <a:srgbClr val="53D2FF"/>
                </a:solidFill>
              </a:rPr>
              <a:t>dasar-dasar scripting dan pengolahan data </a:t>
            </a:r>
            <a:r>
              <a:rPr lang="en-US" noProof="1"/>
              <a:t>atau machine learning.</a:t>
            </a:r>
          </a:p>
          <a:p>
            <a:pPr marL="285750" lvl="0" indent="-285750" algn="just">
              <a:lnSpc>
                <a:spcPct val="85000"/>
              </a:lnSpc>
              <a:spcBef>
                <a:spcPts val="600"/>
              </a:spcBef>
              <a:spcAft>
                <a:spcPts val="600"/>
              </a:spcAft>
              <a:buFont typeface="Arial" panose="020B0604020202020204" pitchFamily="34" charset="0"/>
              <a:buChar char="•"/>
            </a:pPr>
            <a:r>
              <a:rPr lang="en-US" noProof="1"/>
              <a:t>Bahasa Python </a:t>
            </a:r>
            <a:r>
              <a:rPr lang="en-US" noProof="1">
                <a:solidFill>
                  <a:srgbClr val="FFFF00"/>
                </a:solidFill>
              </a:rPr>
              <a:t>digunakan secara luas</a:t>
            </a:r>
            <a:r>
              <a:rPr lang="en-US" noProof="1"/>
              <a:t>, masuk dalam 3 besar bahasa pemrograman yang digunakan dalam beberapa tahun belakangan.</a:t>
            </a:r>
          </a:p>
          <a:p>
            <a:pPr marL="285750" lvl="0" indent="-285750" algn="just">
              <a:lnSpc>
                <a:spcPct val="85000"/>
              </a:lnSpc>
              <a:spcBef>
                <a:spcPts val="600"/>
              </a:spcBef>
              <a:spcAft>
                <a:spcPts val="600"/>
              </a:spcAft>
              <a:buFont typeface="Arial" panose="020B0604020202020204" pitchFamily="34" charset="0"/>
              <a:buChar char="•"/>
            </a:pPr>
            <a:r>
              <a:rPr lang="en-US" b="1" noProof="1">
                <a:solidFill>
                  <a:srgbClr val="FFFF00"/>
                </a:solidFill>
              </a:rPr>
              <a:t>Pustaka (Library) yang luas</a:t>
            </a:r>
            <a:r>
              <a:rPr lang="en-US" noProof="1"/>
              <a:t>, memungkinkan Anda mengembangkan ke bidang-bidang lainnya. Beberapa library atau framework terpopuler data science dan machine learning menggunakan Python antara lain: Scikit-Learn, TensorFlow, PyTorch.</a:t>
            </a:r>
          </a:p>
          <a:p>
            <a:pPr marL="285750" lvl="0" indent="-285750" algn="just">
              <a:lnSpc>
                <a:spcPct val="85000"/>
              </a:lnSpc>
              <a:spcBef>
                <a:spcPts val="600"/>
              </a:spcBef>
              <a:spcAft>
                <a:spcPts val="600"/>
              </a:spcAft>
              <a:buFont typeface="Arial" panose="020B0604020202020204" pitchFamily="34" charset="0"/>
              <a:buChar char="•"/>
            </a:pPr>
            <a:r>
              <a:rPr lang="en-US" noProof="1"/>
              <a:t>Bahasa Python memiliki </a:t>
            </a:r>
            <a:r>
              <a:rPr lang="en-US" noProof="1">
                <a:solidFill>
                  <a:srgbClr val="FFFF00"/>
                </a:solidFill>
              </a:rPr>
              <a:t>kurva pembelajaran (learning-curve) yang sangat landai</a:t>
            </a:r>
            <a:r>
              <a:rPr lang="en-US" noProof="1"/>
              <a:t>, cocok untuk dipelajari sebagai bahasa pemrograman pertama - dengan kemudahan pembacaan dan kemudahan mempelajari sintaksisnya.</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8764341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376886" cy="4050340"/>
          </a:xfrm>
          <a:prstGeom prst="rect">
            <a:avLst/>
          </a:prstGeom>
          <a:noFill/>
        </p:spPr>
        <p:txBody>
          <a:bodyPr wrap="square" rtlCol="0">
            <a:spAutoFit/>
          </a:bodyPr>
          <a:lstStyle/>
          <a:p>
            <a:r>
              <a:rPr lang="en-US" b="1" noProof="1">
                <a:solidFill>
                  <a:srgbClr val="53D2FF"/>
                </a:solidFill>
              </a:rPr>
              <a:t>GOOGLE COLAB</a:t>
            </a:r>
          </a:p>
          <a:p>
            <a:pPr algn="just">
              <a:lnSpc>
                <a:spcPct val="85000"/>
              </a:lnSpc>
              <a:spcBef>
                <a:spcPts val="600"/>
              </a:spcBef>
              <a:spcAft>
                <a:spcPts val="600"/>
              </a:spcAft>
            </a:pPr>
            <a:r>
              <a:rPr lang="en-US" b="1" noProof="1">
                <a:solidFill>
                  <a:srgbClr val="00B0F0"/>
                </a:solidFill>
              </a:rPr>
              <a:t>Google Colab </a:t>
            </a:r>
            <a:r>
              <a:rPr lang="en-US" noProof="1"/>
              <a:t>(atau cukup disebut Colab) adalah produk dari </a:t>
            </a:r>
            <a:r>
              <a:rPr lang="en-US" b="1" i="1" noProof="1">
                <a:solidFill>
                  <a:srgbClr val="FFFF00"/>
                </a:solidFill>
              </a:rPr>
              <a:t>Google Research</a:t>
            </a:r>
            <a:r>
              <a:rPr lang="en-US" noProof="1"/>
              <a:t>. Colab adalah executable document, yang bisa kamu gunakan untuk menulis, menyimpan, serta membagikan program yang telah kamu tulis melalui Google Drive. </a:t>
            </a:r>
          </a:p>
          <a:p>
            <a:pPr algn="just">
              <a:lnSpc>
                <a:spcPct val="85000"/>
              </a:lnSpc>
              <a:spcBef>
                <a:spcPts val="600"/>
              </a:spcBef>
              <a:spcAft>
                <a:spcPts val="600"/>
              </a:spcAft>
            </a:pPr>
            <a:r>
              <a:rPr lang="en-US" b="1" noProof="1">
                <a:solidFill>
                  <a:srgbClr val="00B0F0"/>
                </a:solidFill>
              </a:rPr>
              <a:t>Google Colab </a:t>
            </a:r>
            <a:r>
              <a:rPr lang="en-US" noProof="1"/>
              <a:t>adalah </a:t>
            </a:r>
            <a:r>
              <a:rPr lang="en-US" b="1" noProof="1">
                <a:solidFill>
                  <a:srgbClr val="FFFF00"/>
                </a:solidFill>
              </a:rPr>
              <a:t>coding environment </a:t>
            </a:r>
            <a:r>
              <a:rPr lang="en-US" noProof="1"/>
              <a:t>bahasa pemrograman Python dengan format “notebook” untuk membuat program oleh Google.</a:t>
            </a:r>
          </a:p>
          <a:p>
            <a:pPr algn="just">
              <a:lnSpc>
                <a:spcPct val="85000"/>
              </a:lnSpc>
              <a:spcBef>
                <a:spcPts val="600"/>
              </a:spcBef>
              <a:spcAft>
                <a:spcPts val="600"/>
              </a:spcAft>
            </a:pPr>
            <a:r>
              <a:rPr lang="en-US" noProof="1"/>
              <a:t>Colab merupakan </a:t>
            </a:r>
            <a:r>
              <a:rPr lang="en-US" b="1" noProof="1">
                <a:solidFill>
                  <a:srgbClr val="FFFF00"/>
                </a:solidFill>
              </a:rPr>
              <a:t>cloud-based runtime</a:t>
            </a:r>
            <a:r>
              <a:rPr lang="en-US" noProof="1"/>
              <a:t>, yang dijalankan menggunakan </a:t>
            </a:r>
            <a:r>
              <a:rPr lang="en-US" b="1" noProof="1">
                <a:solidFill>
                  <a:schemeClr val="accent2">
                    <a:lumMod val="60000"/>
                    <a:lumOff val="40000"/>
                  </a:schemeClr>
                </a:solidFill>
              </a:rPr>
              <a:t>browser</a:t>
            </a:r>
            <a:r>
              <a:rPr lang="en-US" noProof="1"/>
              <a:t> (Chrome, Firefox dan Safari). Colab memungkinkan kalian </a:t>
            </a:r>
            <a:r>
              <a:rPr lang="en-US" b="1" noProof="1">
                <a:solidFill>
                  <a:srgbClr val="92D050"/>
                </a:solidFill>
              </a:rPr>
              <a:t>menjalankan kode Python tanpa memerlukan proses instalasi </a:t>
            </a:r>
            <a:r>
              <a:rPr lang="en-US" noProof="1"/>
              <a:t>dan setting lainnya pada komputer pribadi kita. Semua akan diserahkan ke cloud. Kita dapat juga menggunakan berbagai fungsionalitas yang dimiliki oleh Python serta memanfaatkan built-in library yang disediakan oleh Colab.</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3791721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2031325"/>
          </a:xfrm>
          <a:prstGeom prst="rect">
            <a:avLst/>
          </a:prstGeom>
          <a:noFill/>
        </p:spPr>
        <p:txBody>
          <a:bodyPr wrap="square" rtlCol="0">
            <a:spAutoFit/>
          </a:bodyPr>
          <a:lstStyle/>
          <a:p>
            <a:r>
              <a:rPr lang="en-US" b="1" dirty="0">
                <a:solidFill>
                  <a:srgbClr val="53D2FF"/>
                </a:solidFill>
              </a:rPr>
              <a:t>GOOGLE COLAB</a:t>
            </a:r>
          </a:p>
          <a:p>
            <a:pPr algn="just"/>
            <a:endParaRPr lang="en-ID" dirty="0"/>
          </a:p>
          <a:p>
            <a:pPr algn="just"/>
            <a:r>
              <a:rPr lang="en-ID" dirty="0">
                <a:solidFill>
                  <a:srgbClr val="FFFF00"/>
                </a:solidFill>
              </a:rPr>
              <a:t>FREE GPU; COLABORATE; INTEGRATION; FLEXIBILITY</a:t>
            </a:r>
          </a:p>
          <a:p>
            <a:pPr algn="just"/>
            <a:endParaRPr lang="en-ID" dirty="0"/>
          </a:p>
          <a:p>
            <a:pPr algn="just"/>
            <a:r>
              <a:rPr lang="en-US" noProof="1"/>
              <a:t>Seperti Aplikasi Google pada umumnya, yang kita butuhkan adalah akun Google dan silakan ke https://colab.research.google.com/. Setelah itu kita akan disuguhkan tampilan sebagai berikut:</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pic>
        <p:nvPicPr>
          <p:cNvPr id="18" name="Picture 17">
            <a:extLst>
              <a:ext uri="{FF2B5EF4-FFF2-40B4-BE49-F238E27FC236}">
                <a16:creationId xmlns:a16="http://schemas.microsoft.com/office/drawing/2014/main" id="{B88A5F1E-7D3C-864B-84EF-703ECA054606}"/>
              </a:ext>
            </a:extLst>
          </p:cNvPr>
          <p:cNvPicPr>
            <a:picLocks noChangeAspect="1"/>
          </p:cNvPicPr>
          <p:nvPr/>
        </p:nvPicPr>
        <p:blipFill rotWithShape="1">
          <a:blip r:embed="rId7">
            <a:extLst>
              <a:ext uri="{28A0092B-C50C-407E-A947-70E740481C1C}">
                <a14:useLocalDpi xmlns:a14="http://schemas.microsoft.com/office/drawing/2010/main" val="0"/>
              </a:ext>
            </a:extLst>
          </a:blip>
          <a:srcRect t="4941" b="59122"/>
          <a:stretch/>
        </p:blipFill>
        <p:spPr>
          <a:xfrm>
            <a:off x="2504073" y="4883316"/>
            <a:ext cx="7265569" cy="1833607"/>
          </a:xfrm>
          <a:prstGeom prst="rect">
            <a:avLst/>
          </a:prstGeom>
          <a:ln w="19050">
            <a:solidFill>
              <a:schemeClr val="tx1"/>
            </a:solidFill>
          </a:ln>
        </p:spPr>
      </p:pic>
    </p:spTree>
    <p:extLst>
      <p:ext uri="{BB962C8B-B14F-4D97-AF65-F5344CB8AC3E}">
        <p14:creationId xmlns:p14="http://schemas.microsoft.com/office/powerpoint/2010/main" val="26122442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1477328"/>
          </a:xfrm>
          <a:prstGeom prst="rect">
            <a:avLst/>
          </a:prstGeom>
          <a:noFill/>
        </p:spPr>
        <p:txBody>
          <a:bodyPr wrap="square" rtlCol="0">
            <a:spAutoFit/>
          </a:bodyPr>
          <a:lstStyle/>
          <a:p>
            <a:r>
              <a:rPr lang="en-US" b="1" dirty="0"/>
              <a:t>GOOGLE COLAB</a:t>
            </a:r>
          </a:p>
          <a:p>
            <a:pPr algn="just"/>
            <a:endParaRPr lang="en-ID" dirty="0"/>
          </a:p>
          <a:p>
            <a:pPr algn="just"/>
            <a:r>
              <a:rPr lang="en-US" noProof="1"/>
              <a:t>Untuk membuat notebook baru, cukup klik New Notebook lalu kita akan dibawa ke halaman seperti contoh di bawah ini. Nantinya, setiap notebook yang kita buat akan disimpan di Google Drive kita. </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pic>
        <p:nvPicPr>
          <p:cNvPr id="19" name="Picture 18">
            <a:extLst>
              <a:ext uri="{FF2B5EF4-FFF2-40B4-BE49-F238E27FC236}">
                <a16:creationId xmlns:a16="http://schemas.microsoft.com/office/drawing/2014/main" id="{B8575419-5BA8-DA4C-B395-AF0749F343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39866"/>
          <a:stretch/>
        </p:blipFill>
        <p:spPr>
          <a:xfrm>
            <a:off x="2566555" y="4344809"/>
            <a:ext cx="7056416" cy="2303543"/>
          </a:xfrm>
          <a:prstGeom prst="rect">
            <a:avLst/>
          </a:prstGeom>
          <a:ln w="19050">
            <a:solidFill>
              <a:schemeClr val="tx1"/>
            </a:solidFill>
          </a:ln>
        </p:spPr>
      </p:pic>
    </p:spTree>
    <p:extLst>
      <p:ext uri="{BB962C8B-B14F-4D97-AF65-F5344CB8AC3E}">
        <p14:creationId xmlns:p14="http://schemas.microsoft.com/office/powerpoint/2010/main" val="27112707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2862322"/>
          </a:xfrm>
          <a:prstGeom prst="rect">
            <a:avLst/>
          </a:prstGeom>
          <a:noFill/>
        </p:spPr>
        <p:txBody>
          <a:bodyPr wrap="square" rtlCol="0">
            <a:spAutoFit/>
          </a:bodyPr>
          <a:lstStyle/>
          <a:p>
            <a:r>
              <a:rPr lang="en-US" b="1" noProof="1">
                <a:solidFill>
                  <a:srgbClr val="FFC000"/>
                </a:solidFill>
              </a:rPr>
              <a:t>INPUT</a:t>
            </a:r>
            <a:r>
              <a:rPr lang="en-US" b="1" noProof="1">
                <a:solidFill>
                  <a:schemeClr val="accent6">
                    <a:lumMod val="40000"/>
                    <a:lumOff val="60000"/>
                  </a:schemeClr>
                </a:solidFill>
              </a:rPr>
              <a:t> DAN </a:t>
            </a:r>
            <a:r>
              <a:rPr lang="en-US" b="1" noProof="1">
                <a:solidFill>
                  <a:srgbClr val="92D050"/>
                </a:solidFill>
              </a:rPr>
              <a:t>OUTPUT</a:t>
            </a:r>
          </a:p>
          <a:p>
            <a:pPr algn="just"/>
            <a:endParaRPr lang="en-US" noProof="1"/>
          </a:p>
          <a:p>
            <a:pPr algn="just"/>
            <a:r>
              <a:rPr lang="en-US" b="1" noProof="1">
                <a:solidFill>
                  <a:srgbClr val="FFC000"/>
                </a:solidFill>
              </a:rPr>
              <a:t>Input</a:t>
            </a:r>
            <a:r>
              <a:rPr lang="en-US" noProof="1"/>
              <a:t> merupakan informasi yang dibutuhkan komputer untuk membuat keputusan. Segala input akan direpresentasikan dengan data yang dapat berupa angka ataupun huruf </a:t>
            </a:r>
          </a:p>
          <a:p>
            <a:pPr algn="just"/>
            <a:endParaRPr lang="en-US" noProof="1"/>
          </a:p>
          <a:p>
            <a:pPr algn="just"/>
            <a:r>
              <a:rPr lang="en-US" b="1" noProof="1">
                <a:solidFill>
                  <a:srgbClr val="92D050"/>
                </a:solidFill>
              </a:rPr>
              <a:t>Output</a:t>
            </a:r>
            <a:r>
              <a:rPr lang="en-US" noProof="1"/>
              <a:t> merupakan ungkapan jawaban dari instruksi (input) yang diberikan oleh pembuat program. Hal ini memungkinkan komputer untuk merangkai algoritma algoritma bersama-sama menjadi dalam model algoritma yang lebih rumit untuk membuat algoritma lainnya. </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8556050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3970318"/>
          </a:xfrm>
          <a:prstGeom prst="rect">
            <a:avLst/>
          </a:prstGeom>
          <a:noFill/>
        </p:spPr>
        <p:txBody>
          <a:bodyPr wrap="square" rtlCol="0">
            <a:spAutoFit/>
          </a:bodyPr>
          <a:lstStyle/>
          <a:p>
            <a:r>
              <a:rPr lang="en-US" b="1" noProof="1">
                <a:solidFill>
                  <a:srgbClr val="FFFF00"/>
                </a:solidFill>
              </a:rPr>
              <a:t>VARIABEL DAN TIPE DATA</a:t>
            </a:r>
          </a:p>
          <a:p>
            <a:pPr algn="just"/>
            <a:endParaRPr lang="en-US" noProof="1"/>
          </a:p>
          <a:p>
            <a:pPr algn="just"/>
            <a:r>
              <a:rPr lang="en-US" b="1" noProof="1">
                <a:solidFill>
                  <a:srgbClr val="FFFF00"/>
                </a:solidFill>
              </a:rPr>
              <a:t>Variabel</a:t>
            </a:r>
            <a:r>
              <a:rPr lang="en-US" noProof="1"/>
              <a:t> berfungsi untuk menyimpan nilai, baik itu huruf, karakter,  atau angka dan operator. </a:t>
            </a:r>
          </a:p>
          <a:p>
            <a:pPr algn="just"/>
            <a:endParaRPr lang="en-US" noProof="1"/>
          </a:p>
          <a:p>
            <a:pPr algn="just"/>
            <a:r>
              <a:rPr lang="en-US" b="1" noProof="1">
                <a:solidFill>
                  <a:srgbClr val="FFC000"/>
                </a:solidFill>
              </a:rPr>
              <a:t>Tipe data </a:t>
            </a:r>
            <a:r>
              <a:rPr lang="en-US" noProof="1"/>
              <a:t>berfungsi untuk menyatakan jenis nilai yang dimiliki oleh sebuah variabel. Tipe data merupakan himpunan nilai yang dimiliki oleh sebuah data. Tipe data menentukan apakah sebuah nilai dapat dimiliki sebuah data atau tidak </a:t>
            </a:r>
          </a:p>
          <a:p>
            <a:pPr algn="just"/>
            <a:endParaRPr lang="en-US" noProof="1"/>
          </a:p>
          <a:p>
            <a:pPr algn="just"/>
            <a:r>
              <a:rPr lang="en-US" b="1" noProof="1">
                <a:solidFill>
                  <a:srgbClr val="53D2FF"/>
                </a:solidFill>
              </a:rPr>
              <a:t>CONTOH – TIPE DATA = BILANGAN BULAT</a:t>
            </a:r>
          </a:p>
          <a:p>
            <a:pPr algn="just"/>
            <a:r>
              <a:rPr lang="en-US" noProof="1"/>
              <a:t>Jumlah siswa dalam kelas ada 20. Angka 20 tersebut adalah bilangan bulat. Tidak akan ditemukan pernyataan: jumlah siswa dalam kelas ada 20,5.</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10058230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53686" y="2295417"/>
            <a:ext cx="7535962" cy="4524315"/>
          </a:xfrm>
          <a:prstGeom prst="rect">
            <a:avLst/>
          </a:prstGeom>
          <a:noFill/>
        </p:spPr>
        <p:txBody>
          <a:bodyPr wrap="square" rtlCol="0">
            <a:spAutoFit/>
          </a:bodyPr>
          <a:lstStyle/>
          <a:p>
            <a:r>
              <a:rPr lang="en-US" b="1" noProof="1">
                <a:solidFill>
                  <a:srgbClr val="FFFF00"/>
                </a:solidFill>
              </a:rPr>
              <a:t>VARIABEL</a:t>
            </a:r>
            <a:r>
              <a:rPr lang="en-US" b="1" noProof="1"/>
              <a:t> DAN </a:t>
            </a:r>
            <a:r>
              <a:rPr lang="en-US" b="1" noProof="1">
                <a:solidFill>
                  <a:srgbClr val="FFC000"/>
                </a:solidFill>
              </a:rPr>
              <a:t>TIPE DATA</a:t>
            </a:r>
          </a:p>
          <a:p>
            <a:pPr algn="just"/>
            <a:endParaRPr lang="en-US" noProof="1"/>
          </a:p>
          <a:p>
            <a:r>
              <a:rPr lang="en-US" noProof="1"/>
              <a:t>Dalam sebuah program, setiap variabel dan konstanta memiliki tipe data yang harus </a:t>
            </a:r>
            <a:r>
              <a:rPr lang="en-US" u="sng" noProof="1">
                <a:solidFill>
                  <a:srgbClr val="FFFF00"/>
                </a:solidFill>
              </a:rPr>
              <a:t>dideklarasikan di awal program</a:t>
            </a:r>
            <a:r>
              <a:rPr lang="en-US" noProof="1"/>
              <a:t>. Pendeklarasian tipe data tersebut bertujuan untuk menentukan besarnya tempat dalam memori yang akan digunakan untuk menyimpan data tersebut saat program dijalankan.</a:t>
            </a:r>
          </a:p>
          <a:p>
            <a:endParaRPr lang="en-US" noProof="1"/>
          </a:p>
          <a:p>
            <a:r>
              <a:rPr lang="en-US" b="1" noProof="1">
                <a:solidFill>
                  <a:srgbClr val="FFC000"/>
                </a:solidFill>
              </a:rPr>
              <a:t>Tipe data dasar </a:t>
            </a:r>
            <a:r>
              <a:rPr lang="en-US" noProof="1"/>
              <a:t>adalah tipe data yang dapat langsung digunakan. Secara umum terdapat 2 tipe dasar, yaitu </a:t>
            </a:r>
            <a:r>
              <a:rPr lang="en-US" b="1" noProof="1">
                <a:solidFill>
                  <a:srgbClr val="53D2FF"/>
                </a:solidFill>
              </a:rPr>
              <a:t>numerik</a:t>
            </a:r>
            <a:r>
              <a:rPr lang="en-US" noProof="1"/>
              <a:t> dan </a:t>
            </a:r>
            <a:r>
              <a:rPr lang="en-US" b="1" noProof="1">
                <a:solidFill>
                  <a:schemeClr val="accent2">
                    <a:lumMod val="40000"/>
                    <a:lumOff val="60000"/>
                  </a:schemeClr>
                </a:solidFill>
              </a:rPr>
              <a:t>kategorik</a:t>
            </a:r>
            <a:r>
              <a:rPr lang="en-US" noProof="1"/>
              <a:t>. </a:t>
            </a:r>
          </a:p>
          <a:p>
            <a:endParaRPr lang="en-US" noProof="1"/>
          </a:p>
          <a:p>
            <a:r>
              <a:rPr lang="en-US" b="1" noProof="1">
                <a:solidFill>
                  <a:srgbClr val="53D2FF"/>
                </a:solidFill>
              </a:rPr>
              <a:t>Tipe data numerik </a:t>
            </a:r>
            <a:r>
              <a:rPr lang="en-US" noProof="1"/>
              <a:t>terdiri atas angka/kumpulan angka serta dapat mengalami operasi perhitungan. </a:t>
            </a:r>
          </a:p>
          <a:p>
            <a:endParaRPr lang="en-US" noProof="1"/>
          </a:p>
          <a:p>
            <a:r>
              <a:rPr lang="en-US" b="1" noProof="1">
                <a:solidFill>
                  <a:schemeClr val="accent2">
                    <a:lumMod val="40000"/>
                    <a:lumOff val="60000"/>
                  </a:schemeClr>
                </a:solidFill>
              </a:rPr>
              <a:t>Tipe data kategorik </a:t>
            </a:r>
            <a:r>
              <a:rPr lang="en-US" noProof="1"/>
              <a:t>dapat berupa huruf maupun angka namun tidak dapat mengalami operasi perhitungan.</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7763550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3611951"/>
          </a:xfrm>
          <a:prstGeom prst="rect">
            <a:avLst/>
          </a:prstGeom>
          <a:noFill/>
        </p:spPr>
        <p:txBody>
          <a:bodyPr wrap="square" rtlCol="0">
            <a:spAutoFit/>
          </a:bodyPr>
          <a:lstStyle/>
          <a:p>
            <a:r>
              <a:rPr lang="en-US" b="1" noProof="1">
                <a:highlight>
                  <a:srgbClr val="0000FF"/>
                </a:highlight>
              </a:rPr>
              <a:t>OPERATOR</a:t>
            </a:r>
          </a:p>
          <a:p>
            <a:pPr algn="just"/>
            <a:endParaRPr lang="en-US" noProof="1"/>
          </a:p>
          <a:p>
            <a:r>
              <a:rPr lang="en-US" noProof="1"/>
              <a:t>Operator digunakan untuk memanipulasi nilai variabel. Operator dikelompokkan berdasarkan fungsinya.</a:t>
            </a:r>
          </a:p>
          <a:p>
            <a:endParaRPr lang="en-US" noProof="1"/>
          </a:p>
          <a:p>
            <a:pPr marL="342900" indent="-342900">
              <a:lnSpc>
                <a:spcPct val="200000"/>
              </a:lnSpc>
              <a:buAutoNum type="arabicPeriod"/>
            </a:pPr>
            <a:r>
              <a:rPr lang="en-US" b="1" noProof="1">
                <a:solidFill>
                  <a:srgbClr val="FFFF00"/>
                </a:solidFill>
              </a:rPr>
              <a:t>ARITHMETIC: +, - ,*, /, %, ++, --</a:t>
            </a:r>
          </a:p>
          <a:p>
            <a:pPr marL="342900" indent="-342900">
              <a:lnSpc>
                <a:spcPct val="200000"/>
              </a:lnSpc>
              <a:buAutoNum type="arabicPeriod"/>
            </a:pPr>
            <a:r>
              <a:rPr lang="en-US" b="1" noProof="1">
                <a:solidFill>
                  <a:srgbClr val="53D2FF"/>
                </a:solidFill>
              </a:rPr>
              <a:t>RELATIONAL: ==, !=, &gt;, &lt;, &gt;=, &lt;=</a:t>
            </a:r>
          </a:p>
          <a:p>
            <a:pPr marL="342900" indent="-342900">
              <a:lnSpc>
                <a:spcPct val="200000"/>
              </a:lnSpc>
              <a:buAutoNum type="arabicPeriod"/>
            </a:pPr>
            <a:r>
              <a:rPr lang="en-US" b="1" noProof="1">
                <a:solidFill>
                  <a:srgbClr val="FFC000"/>
                </a:solidFill>
              </a:rPr>
              <a:t>LOGICAL: OR (||), AND(&amp;&amp;), !, ^</a:t>
            </a:r>
          </a:p>
          <a:p>
            <a:pPr marL="342900" indent="-342900">
              <a:lnSpc>
                <a:spcPct val="200000"/>
              </a:lnSpc>
              <a:buAutoNum type="arabicPeriod"/>
            </a:pPr>
            <a:r>
              <a:rPr lang="en-US" b="1" noProof="1">
                <a:solidFill>
                  <a:srgbClr val="92D050"/>
                </a:solidFill>
              </a:rPr>
              <a:t>ASSIGNMENT: =, +=, -=, *=, /=, %=</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34083914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3447098"/>
          </a:xfrm>
          <a:prstGeom prst="rect">
            <a:avLst/>
          </a:prstGeom>
          <a:noFill/>
        </p:spPr>
        <p:txBody>
          <a:bodyPr wrap="square" rtlCol="0">
            <a:spAutoFit/>
          </a:bodyPr>
          <a:lstStyle/>
          <a:p>
            <a:r>
              <a:rPr lang="en-US" sz="2800" b="1" noProof="1">
                <a:solidFill>
                  <a:srgbClr val="FFFF00"/>
                </a:solidFill>
              </a:rPr>
              <a:t>PERCABANGAN</a:t>
            </a:r>
            <a:endParaRPr lang="en-US" b="1" noProof="1">
              <a:solidFill>
                <a:srgbClr val="FFFF00"/>
              </a:solidFill>
            </a:endParaRPr>
          </a:p>
          <a:p>
            <a:pPr algn="just"/>
            <a:endParaRPr lang="en-US" noProof="1"/>
          </a:p>
          <a:p>
            <a:r>
              <a:rPr lang="en-US" sz="2800" b="1" noProof="1">
                <a:solidFill>
                  <a:srgbClr val="FFFF00"/>
                </a:solidFill>
              </a:rPr>
              <a:t>IF</a:t>
            </a:r>
            <a:endParaRPr lang="en-US" b="1" noProof="1">
              <a:solidFill>
                <a:srgbClr val="FFFF00"/>
              </a:solidFill>
            </a:endParaRPr>
          </a:p>
          <a:p>
            <a:r>
              <a:rPr lang="en-US" noProof="1"/>
              <a:t>Pengambilan keputusan (kondisi if) digunakan untuk mengantisipasi kondisi yang terjadi saat jalanya program dan menentukan tindakan apa yang akan diambil sesuai dengan kondisi.</a:t>
            </a:r>
          </a:p>
          <a:p>
            <a:endParaRPr lang="en-US" noProof="1"/>
          </a:p>
          <a:p>
            <a:r>
              <a:rPr lang="en-US" noProof="1"/>
              <a:t>Kondisi if digunakan untuk mengeksekusi kode jika kondisi bernilai benar True. Jika kondisi bernilai salah False maka statement/kondisi if tidak akan di-eksekusi.</a:t>
            </a:r>
          </a:p>
          <a:p>
            <a:endParaRPr lang="en-US" noProof="1"/>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4744384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A23F0BB-EE18-CB42-81AC-DECC6AD78C3F}"/>
              </a:ext>
            </a:extLst>
          </p:cNvPr>
          <p:cNvSpPr/>
          <p:nvPr/>
        </p:nvSpPr>
        <p:spPr>
          <a:xfrm>
            <a:off x="2848429" y="206829"/>
            <a:ext cx="6469742" cy="6469742"/>
          </a:xfrm>
          <a:prstGeom prst="ellipse">
            <a:avLst/>
          </a:prstGeom>
          <a:solidFill>
            <a:srgbClr val="002A75">
              <a:alpha val="2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35045A3C-7359-E840-9E86-1290ABC1867C}"/>
              </a:ext>
            </a:extLst>
          </p:cNvPr>
          <p:cNvSpPr txBox="1"/>
          <p:nvPr/>
        </p:nvSpPr>
        <p:spPr>
          <a:xfrm>
            <a:off x="3004384" y="2887702"/>
            <a:ext cx="6183231"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FFF00"/>
                </a:solidFill>
                <a:effectLst/>
                <a:uLnTx/>
                <a:uFillTx/>
                <a:latin typeface="Arial Rounded MT Bold" panose="020F0704030504030204" pitchFamily="34" charset="77"/>
                <a:ea typeface="+mn-ea"/>
                <a:cs typeface="+mn-cs"/>
              </a:rPr>
              <a:t>PENGENALAN</a:t>
            </a:r>
          </a:p>
        </p:txBody>
      </p:sp>
      <p:pic>
        <p:nvPicPr>
          <p:cNvPr id="9" name="Graphic 8" descr="Lights On with solid fill">
            <a:extLst>
              <a:ext uri="{FF2B5EF4-FFF2-40B4-BE49-F238E27FC236}">
                <a16:creationId xmlns:a16="http://schemas.microsoft.com/office/drawing/2014/main" id="{D0F6D3E8-FA64-9E43-88F1-C9C7D92411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6042" y="595086"/>
            <a:ext cx="2279916" cy="2279916"/>
          </a:xfrm>
          <a:prstGeom prst="rect">
            <a:avLst/>
          </a:prstGeom>
        </p:spPr>
      </p:pic>
    </p:spTree>
    <p:extLst>
      <p:ext uri="{BB962C8B-B14F-4D97-AF65-F5344CB8AC3E}">
        <p14:creationId xmlns:p14="http://schemas.microsoft.com/office/powerpoint/2010/main" val="616363059"/>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303966"/>
            <a:ext cx="7535962" cy="1477328"/>
          </a:xfrm>
          <a:prstGeom prst="rect">
            <a:avLst/>
          </a:prstGeom>
          <a:noFill/>
        </p:spPr>
        <p:txBody>
          <a:bodyPr wrap="square" rtlCol="0">
            <a:spAutoFit/>
          </a:bodyPr>
          <a:lstStyle/>
          <a:p>
            <a:r>
              <a:rPr lang="en-US" sz="2400" b="1" dirty="0">
                <a:solidFill>
                  <a:srgbClr val="FFFF00"/>
                </a:solidFill>
              </a:rPr>
              <a:t>PERCABANGAN</a:t>
            </a:r>
          </a:p>
          <a:p>
            <a:pPr algn="just"/>
            <a:endParaRPr lang="en-ID" sz="2400" b="1" dirty="0">
              <a:solidFill>
                <a:srgbClr val="FFFF00"/>
              </a:solidFill>
            </a:endParaRPr>
          </a:p>
          <a:p>
            <a:r>
              <a:rPr lang="en-US" sz="2400" b="1" dirty="0">
                <a:solidFill>
                  <a:srgbClr val="FFFF00"/>
                </a:solidFill>
              </a:rPr>
              <a:t>IF</a:t>
            </a:r>
          </a:p>
          <a:p>
            <a:endParaRPr lang="en-US" dirty="0"/>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pic>
        <p:nvPicPr>
          <p:cNvPr id="4" name="Picture 3">
            <a:extLst>
              <a:ext uri="{FF2B5EF4-FFF2-40B4-BE49-F238E27FC236}">
                <a16:creationId xmlns:a16="http://schemas.microsoft.com/office/drawing/2014/main" id="{BEFB5400-B197-A14A-B369-D6723503EFD9}"/>
              </a:ext>
            </a:extLst>
          </p:cNvPr>
          <p:cNvPicPr>
            <a:picLocks noChangeAspect="1"/>
          </p:cNvPicPr>
          <p:nvPr/>
        </p:nvPicPr>
        <p:blipFill>
          <a:blip r:embed="rId7"/>
          <a:stretch>
            <a:fillRect/>
          </a:stretch>
        </p:blipFill>
        <p:spPr>
          <a:xfrm>
            <a:off x="2790634" y="3517641"/>
            <a:ext cx="6536808" cy="3130711"/>
          </a:xfrm>
          <a:prstGeom prst="rect">
            <a:avLst/>
          </a:prstGeom>
        </p:spPr>
      </p:pic>
    </p:spTree>
    <p:extLst>
      <p:ext uri="{BB962C8B-B14F-4D97-AF65-F5344CB8AC3E}">
        <p14:creationId xmlns:p14="http://schemas.microsoft.com/office/powerpoint/2010/main" val="8397470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
        <p:nvSpPr>
          <p:cNvPr id="18" name="TextBox 17">
            <a:extLst>
              <a:ext uri="{FF2B5EF4-FFF2-40B4-BE49-F238E27FC236}">
                <a16:creationId xmlns:a16="http://schemas.microsoft.com/office/drawing/2014/main" id="{2E03165E-D8E8-C642-BDCB-71AB0CD463D3}"/>
              </a:ext>
            </a:extLst>
          </p:cNvPr>
          <p:cNvSpPr txBox="1"/>
          <p:nvPr/>
        </p:nvSpPr>
        <p:spPr>
          <a:xfrm>
            <a:off x="2420257" y="2274807"/>
            <a:ext cx="7535962" cy="4524315"/>
          </a:xfrm>
          <a:prstGeom prst="rect">
            <a:avLst/>
          </a:prstGeom>
          <a:noFill/>
        </p:spPr>
        <p:txBody>
          <a:bodyPr wrap="square" rtlCol="0">
            <a:spAutoFit/>
          </a:bodyPr>
          <a:lstStyle/>
          <a:p>
            <a:r>
              <a:rPr lang="en-US" b="1" noProof="1">
                <a:solidFill>
                  <a:srgbClr val="FFFF00"/>
                </a:solidFill>
              </a:rPr>
              <a:t>LATIHAN SOAL IF #1 </a:t>
            </a:r>
          </a:p>
          <a:p>
            <a:pPr algn="just"/>
            <a:endParaRPr lang="en-US" noProof="1"/>
          </a:p>
          <a:p>
            <a:r>
              <a:rPr lang="en-US" noProof="1"/>
              <a:t>Perhatikan kode di bawah ini:</a:t>
            </a:r>
          </a:p>
          <a:p>
            <a:endParaRPr lang="en-US" noProof="1"/>
          </a:p>
          <a:p>
            <a:r>
              <a:rPr lang="en-US" b="1" noProof="1">
                <a:solidFill>
                  <a:srgbClr val="FFC000"/>
                </a:solidFill>
                <a:latin typeface="Courier New" panose="02070309020205020404" pitchFamily="49" charset="0"/>
                <a:cs typeface="Courier New" panose="02070309020205020404" pitchFamily="49" charset="0"/>
              </a:rPr>
              <a:t>level = 7</a:t>
            </a:r>
          </a:p>
          <a:p>
            <a:endParaRPr lang="en-US" b="1" noProof="1">
              <a:solidFill>
                <a:srgbClr val="FFC000"/>
              </a:solidFill>
              <a:latin typeface="Courier New" panose="02070309020205020404" pitchFamily="49" charset="0"/>
              <a:cs typeface="Courier New" panose="02070309020205020404" pitchFamily="49" charset="0"/>
            </a:endParaRPr>
          </a:p>
          <a:p>
            <a:r>
              <a:rPr lang="en-US" b="1" noProof="1">
                <a:solidFill>
                  <a:srgbClr val="FFC000"/>
                </a:solidFill>
                <a:latin typeface="Courier New" panose="02070309020205020404" pitchFamily="49" charset="0"/>
                <a:cs typeface="Courier New" panose="02070309020205020404" pitchFamily="49" charset="0"/>
              </a:rPr>
              <a:t>if (level … 10) :</a:t>
            </a:r>
          </a:p>
          <a:p>
            <a:r>
              <a:rPr lang="en-US" b="1" noProof="1">
                <a:solidFill>
                  <a:srgbClr val="FFC000"/>
                </a:solidFill>
                <a:latin typeface="Courier New" panose="02070309020205020404" pitchFamily="49" charset="0"/>
                <a:cs typeface="Courier New" panose="02070309020205020404" pitchFamily="49" charset="0"/>
              </a:rPr>
              <a:t>	print (“You must be level 10 or more to continue!”)</a:t>
            </a:r>
          </a:p>
          <a:p>
            <a:endParaRPr lang="en-US" noProof="1"/>
          </a:p>
          <a:p>
            <a:r>
              <a:rPr lang="en-US" noProof="1"/>
              <a:t>Apa operator relasional yang tepat untuk mengisi titik-titik di atas agar kode di dalam blok if dijalankan oleh komputer?</a:t>
            </a:r>
          </a:p>
          <a:p>
            <a:pPr marL="342900" indent="-342900">
              <a:buAutoNum type="alphaLcPeriod"/>
            </a:pPr>
            <a:r>
              <a:rPr lang="en-US" noProof="1"/>
              <a:t>&gt;=</a:t>
            </a:r>
          </a:p>
          <a:p>
            <a:pPr marL="342900" indent="-342900">
              <a:buAutoNum type="alphaLcPeriod"/>
            </a:pPr>
            <a:r>
              <a:rPr lang="en-US" noProof="1"/>
              <a:t>&lt;</a:t>
            </a:r>
          </a:p>
          <a:p>
            <a:pPr marL="342900" indent="-342900">
              <a:buAutoNum type="alphaLcPeriod"/>
            </a:pPr>
            <a:r>
              <a:rPr lang="en-US" noProof="1"/>
              <a:t>&gt;</a:t>
            </a:r>
          </a:p>
          <a:p>
            <a:pPr marL="342900" indent="-342900">
              <a:buAutoNum type="alphaLcPeriod"/>
            </a:pPr>
            <a:r>
              <a:rPr lang="en-US" noProof="1"/>
              <a:t>=</a:t>
            </a:r>
          </a:p>
        </p:txBody>
      </p:sp>
    </p:spTree>
    <p:extLst>
      <p:ext uri="{BB962C8B-B14F-4D97-AF65-F5344CB8AC3E}">
        <p14:creationId xmlns:p14="http://schemas.microsoft.com/office/powerpoint/2010/main" val="24056905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
        <p:nvSpPr>
          <p:cNvPr id="18" name="TextBox 17">
            <a:extLst>
              <a:ext uri="{FF2B5EF4-FFF2-40B4-BE49-F238E27FC236}">
                <a16:creationId xmlns:a16="http://schemas.microsoft.com/office/drawing/2014/main" id="{2E03165E-D8E8-C642-BDCB-71AB0CD463D3}"/>
              </a:ext>
            </a:extLst>
          </p:cNvPr>
          <p:cNvSpPr txBox="1"/>
          <p:nvPr/>
        </p:nvSpPr>
        <p:spPr>
          <a:xfrm>
            <a:off x="2420257" y="2274807"/>
            <a:ext cx="7535962" cy="4801314"/>
          </a:xfrm>
          <a:prstGeom prst="rect">
            <a:avLst/>
          </a:prstGeom>
          <a:noFill/>
        </p:spPr>
        <p:txBody>
          <a:bodyPr wrap="square" rtlCol="0">
            <a:spAutoFit/>
          </a:bodyPr>
          <a:lstStyle/>
          <a:p>
            <a:r>
              <a:rPr lang="en-US" b="1" noProof="1">
                <a:solidFill>
                  <a:srgbClr val="FFFF00"/>
                </a:solidFill>
              </a:rPr>
              <a:t>LATIHAN SOAL IF #2</a:t>
            </a:r>
          </a:p>
          <a:p>
            <a:pPr algn="just"/>
            <a:endParaRPr lang="en-US" noProof="1"/>
          </a:p>
          <a:p>
            <a:r>
              <a:rPr lang="en-US" b="1" noProof="1">
                <a:solidFill>
                  <a:srgbClr val="FFC000"/>
                </a:solidFill>
                <a:latin typeface="Courier New" panose="02070309020205020404" pitchFamily="49" charset="0"/>
                <a:cs typeface="Courier New" panose="02070309020205020404" pitchFamily="49" charset="0"/>
              </a:rPr>
              <a:t>name = input(“What is your name: “) #input nama</a:t>
            </a:r>
          </a:p>
          <a:p>
            <a:endParaRPr lang="en-US" b="1" noProof="1">
              <a:solidFill>
                <a:srgbClr val="FFC000"/>
              </a:solidFill>
              <a:latin typeface="Courier New" panose="02070309020205020404" pitchFamily="49" charset="0"/>
              <a:cs typeface="Courier New" panose="02070309020205020404" pitchFamily="49" charset="0"/>
            </a:endParaRPr>
          </a:p>
          <a:p>
            <a:r>
              <a:rPr lang="en-US" b="1" noProof="1">
                <a:solidFill>
                  <a:srgbClr val="FFC000"/>
                </a:solidFill>
                <a:latin typeface="Courier New" panose="02070309020205020404" pitchFamily="49" charset="0"/>
                <a:cs typeface="Courier New" panose="02070309020205020404" pitchFamily="49" charset="0"/>
              </a:rPr>
              <a:t>if(name == “John”) : </a:t>
            </a:r>
          </a:p>
          <a:p>
            <a:r>
              <a:rPr lang="en-US" b="1" noProof="1">
                <a:solidFill>
                  <a:srgbClr val="FFC000"/>
                </a:solidFill>
                <a:latin typeface="Courier New" panose="02070309020205020404" pitchFamily="49" charset="0"/>
                <a:cs typeface="Courier New" panose="02070309020205020404" pitchFamily="49" charset="0"/>
              </a:rPr>
              <a:t>   print(“I think your name is John”)</a:t>
            </a:r>
          </a:p>
          <a:p>
            <a:r>
              <a:rPr lang="en-US" b="1" noProof="1">
                <a:solidFill>
                  <a:srgbClr val="FFC000"/>
                </a:solidFill>
                <a:latin typeface="Courier New" panose="02070309020205020404" pitchFamily="49" charset="0"/>
                <a:cs typeface="Courier New" panose="02070309020205020404" pitchFamily="49" charset="0"/>
              </a:rPr>
              <a:t>Else:</a:t>
            </a:r>
          </a:p>
          <a:p>
            <a:r>
              <a:rPr lang="en-US" b="1" noProof="1">
                <a:solidFill>
                  <a:srgbClr val="FFC000"/>
                </a:solidFill>
                <a:latin typeface="Courier New" panose="02070309020205020404" pitchFamily="49" charset="0"/>
                <a:cs typeface="Courier New" panose="02070309020205020404" pitchFamily="49" charset="0"/>
              </a:rPr>
              <a:t>   print(“Done”)</a:t>
            </a:r>
          </a:p>
          <a:p>
            <a:endParaRPr lang="en-US" noProof="1"/>
          </a:p>
          <a:p>
            <a:r>
              <a:rPr lang="en-US" noProof="1"/>
              <a:t>Dari kode di atas, jika pengguna meng-input “John”, apa yang akan ditampilkan di layar?</a:t>
            </a:r>
          </a:p>
          <a:p>
            <a:endParaRPr lang="en-US" noProof="1"/>
          </a:p>
          <a:p>
            <a:pPr marL="342900" indent="-342900">
              <a:buAutoNum type="alphaLcPeriod"/>
            </a:pPr>
            <a:r>
              <a:rPr lang="en-US" noProof="1"/>
              <a:t>Tidak akan menghasilkan apa-apa</a:t>
            </a:r>
          </a:p>
          <a:p>
            <a:pPr marL="342900" indent="-342900">
              <a:buAutoNum type="alphaLcPeriod"/>
            </a:pPr>
            <a:r>
              <a:rPr lang="en-US" noProof="1"/>
              <a:t>I think your name is John</a:t>
            </a:r>
          </a:p>
          <a:p>
            <a:pPr marL="342900" indent="-342900">
              <a:buAutoNum type="alphaLcPeriod"/>
            </a:pPr>
            <a:r>
              <a:rPr lang="en-US" noProof="1"/>
              <a:t>Done</a:t>
            </a:r>
          </a:p>
          <a:p>
            <a:pPr marL="342900" indent="-342900">
              <a:buAutoNum type="alphaLcPeriod"/>
            </a:pPr>
            <a:r>
              <a:rPr lang="en-US" noProof="1"/>
              <a:t>Akan menampilkan jawaban B dan C</a:t>
            </a:r>
          </a:p>
          <a:p>
            <a:pPr marL="342900" indent="-342900">
              <a:buAutoNum type="alphaLcPeriod"/>
            </a:pPr>
            <a:endParaRPr lang="en-US" noProof="1"/>
          </a:p>
        </p:txBody>
      </p:sp>
    </p:spTree>
    <p:extLst>
      <p:ext uri="{BB962C8B-B14F-4D97-AF65-F5344CB8AC3E}">
        <p14:creationId xmlns:p14="http://schemas.microsoft.com/office/powerpoint/2010/main" val="13177251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
        <p:nvSpPr>
          <p:cNvPr id="18" name="TextBox 17">
            <a:extLst>
              <a:ext uri="{FF2B5EF4-FFF2-40B4-BE49-F238E27FC236}">
                <a16:creationId xmlns:a16="http://schemas.microsoft.com/office/drawing/2014/main" id="{2E03165E-D8E8-C642-BDCB-71AB0CD463D3}"/>
              </a:ext>
            </a:extLst>
          </p:cNvPr>
          <p:cNvSpPr txBox="1"/>
          <p:nvPr/>
        </p:nvSpPr>
        <p:spPr>
          <a:xfrm>
            <a:off x="2420257" y="3259567"/>
            <a:ext cx="7535962" cy="2893100"/>
          </a:xfrm>
          <a:prstGeom prst="rect">
            <a:avLst/>
          </a:prstGeom>
          <a:noFill/>
        </p:spPr>
        <p:txBody>
          <a:bodyPr wrap="square" rtlCol="0">
            <a:spAutoFit/>
          </a:bodyPr>
          <a:lstStyle/>
          <a:p>
            <a:r>
              <a:rPr lang="en-US" sz="2000" b="1" noProof="1">
                <a:solidFill>
                  <a:srgbClr val="FFFF00"/>
                </a:solidFill>
              </a:rPr>
              <a:t>LATIHAN SOAL IF#3</a:t>
            </a:r>
          </a:p>
          <a:p>
            <a:pPr algn="just"/>
            <a:endParaRPr lang="en-US" noProof="1"/>
          </a:p>
          <a:p>
            <a:r>
              <a:rPr lang="en-US" noProof="1"/>
              <a:t>Bu Jasmin ditugaskan untuk membuat program otomatis yang dimana jika nilai dibawah nilai kkm(70) akan menghasilkan output string “Maaf nilai kamu belum memenuhi syarat”. Dan pada akhir kode juga akan menghasilkan output “Tetap semangat dan jangan putus asa” meskipun nilai tidak dibawah kkm.</a:t>
            </a:r>
          </a:p>
          <a:p>
            <a:endParaRPr lang="en-US" noProof="1"/>
          </a:p>
          <a:p>
            <a:r>
              <a:rPr lang="en-US" noProof="1"/>
              <a:t>Bantulah Bu Jasmin untuk membuat program tersebut dengan 2 kondisi yang berbeda!</a:t>
            </a:r>
          </a:p>
        </p:txBody>
      </p:sp>
    </p:spTree>
    <p:extLst>
      <p:ext uri="{BB962C8B-B14F-4D97-AF65-F5344CB8AC3E}">
        <p14:creationId xmlns:p14="http://schemas.microsoft.com/office/powerpoint/2010/main" val="10113333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4093428"/>
          </a:xfrm>
          <a:prstGeom prst="rect">
            <a:avLst/>
          </a:prstGeom>
          <a:noFill/>
        </p:spPr>
        <p:txBody>
          <a:bodyPr wrap="square" rtlCol="0">
            <a:spAutoFit/>
          </a:bodyPr>
          <a:lstStyle/>
          <a:p>
            <a:pPr algn="just"/>
            <a:r>
              <a:rPr lang="en-US" b="1" noProof="1">
                <a:solidFill>
                  <a:srgbClr val="FFFF00"/>
                </a:solidFill>
              </a:rPr>
              <a:t>PERCABANGAN</a:t>
            </a:r>
          </a:p>
          <a:p>
            <a:pPr algn="just"/>
            <a:endParaRPr lang="en-US" noProof="1">
              <a:solidFill>
                <a:srgbClr val="FFFF00"/>
              </a:solidFill>
            </a:endParaRPr>
          </a:p>
          <a:p>
            <a:pPr algn="just">
              <a:spcBef>
                <a:spcPts val="600"/>
              </a:spcBef>
              <a:spcAft>
                <a:spcPts val="600"/>
              </a:spcAft>
            </a:pPr>
            <a:r>
              <a:rPr lang="en-US" sz="1600" b="1" noProof="1">
                <a:solidFill>
                  <a:srgbClr val="FFFF00"/>
                </a:solidFill>
              </a:rPr>
              <a:t>IF – ELSE</a:t>
            </a:r>
          </a:p>
          <a:p>
            <a:pPr algn="just">
              <a:spcBef>
                <a:spcPts val="600"/>
              </a:spcBef>
              <a:spcAft>
                <a:spcPts val="600"/>
              </a:spcAft>
            </a:pPr>
            <a:r>
              <a:rPr lang="en-US" sz="1600" noProof="1"/>
              <a:t>Pengambilan keputusan (kondisi if else) tidak hanya digunakan untuk menentukan tindakan apa yang akan diambil sesuai dengan kondisi, tetapi juga digunakan untuk menentukan tindakan apa yang akan diambil/dijalankan jika kondisi tidak sesuai.</a:t>
            </a:r>
          </a:p>
          <a:p>
            <a:pPr algn="just">
              <a:spcBef>
                <a:spcPts val="600"/>
              </a:spcBef>
              <a:spcAft>
                <a:spcPts val="600"/>
              </a:spcAft>
            </a:pPr>
            <a:r>
              <a:rPr lang="en-US" sz="1600" noProof="1"/>
              <a:t>Pada python ada beberapa statement/kondisi diantaranya adalah if, else dan elif Kondisi if digunakan untuk mengeksekusi kode jika kondisi bernilai benar </a:t>
            </a:r>
          </a:p>
          <a:p>
            <a:pPr algn="just">
              <a:spcBef>
                <a:spcPts val="600"/>
              </a:spcBef>
              <a:spcAft>
                <a:spcPts val="600"/>
              </a:spcAft>
            </a:pPr>
            <a:r>
              <a:rPr lang="en-US" sz="1600" noProof="1"/>
              <a:t>Kondisi if else adalah kondisi dimana jika pernyataan benar True maka kode dalam if akan dieksekusi, tetapi jika bernilai salah False maka akan mengeksekusi kode di dalam else </a:t>
            </a:r>
          </a:p>
          <a:p>
            <a:pPr algn="just"/>
            <a:endParaRPr lang="en-US" noProof="1"/>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28181740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1200329"/>
          </a:xfrm>
          <a:prstGeom prst="rect">
            <a:avLst/>
          </a:prstGeom>
          <a:noFill/>
        </p:spPr>
        <p:txBody>
          <a:bodyPr wrap="square" rtlCol="0">
            <a:spAutoFit/>
          </a:bodyPr>
          <a:lstStyle/>
          <a:p>
            <a:pPr algn="just"/>
            <a:r>
              <a:rPr lang="en-US" b="1" dirty="0">
                <a:solidFill>
                  <a:srgbClr val="FFFF00"/>
                </a:solidFill>
              </a:rPr>
              <a:t>PERCABANGAN</a:t>
            </a:r>
          </a:p>
          <a:p>
            <a:pPr algn="just"/>
            <a:endParaRPr lang="en-ID" dirty="0">
              <a:solidFill>
                <a:srgbClr val="FFFF00"/>
              </a:solidFill>
            </a:endParaRPr>
          </a:p>
          <a:p>
            <a:pPr algn="just"/>
            <a:r>
              <a:rPr lang="en-US" b="1" dirty="0">
                <a:solidFill>
                  <a:srgbClr val="FFFF00"/>
                </a:solidFill>
              </a:rPr>
              <a:t>IF – ELSE</a:t>
            </a:r>
          </a:p>
          <a:p>
            <a:pPr algn="just"/>
            <a:endParaRPr lang="en-US" dirty="0"/>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pic>
        <p:nvPicPr>
          <p:cNvPr id="4" name="Picture 3">
            <a:extLst>
              <a:ext uri="{FF2B5EF4-FFF2-40B4-BE49-F238E27FC236}">
                <a16:creationId xmlns:a16="http://schemas.microsoft.com/office/drawing/2014/main" id="{7A891DDA-B157-0F4D-B8B9-17C0A7C01BE5}"/>
              </a:ext>
            </a:extLst>
          </p:cNvPr>
          <p:cNvPicPr>
            <a:picLocks noChangeAspect="1"/>
          </p:cNvPicPr>
          <p:nvPr/>
        </p:nvPicPr>
        <p:blipFill>
          <a:blip r:embed="rId7"/>
          <a:stretch>
            <a:fillRect/>
          </a:stretch>
        </p:blipFill>
        <p:spPr>
          <a:xfrm>
            <a:off x="3270250" y="3918284"/>
            <a:ext cx="5651500" cy="1981200"/>
          </a:xfrm>
          <a:prstGeom prst="rect">
            <a:avLst/>
          </a:prstGeom>
        </p:spPr>
      </p:pic>
    </p:spTree>
    <p:extLst>
      <p:ext uri="{BB962C8B-B14F-4D97-AF65-F5344CB8AC3E}">
        <p14:creationId xmlns:p14="http://schemas.microsoft.com/office/powerpoint/2010/main" val="8008691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933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
        <p:nvSpPr>
          <p:cNvPr id="18" name="TextBox 17">
            <a:extLst>
              <a:ext uri="{FF2B5EF4-FFF2-40B4-BE49-F238E27FC236}">
                <a16:creationId xmlns:a16="http://schemas.microsoft.com/office/drawing/2014/main" id="{2E03165E-D8E8-C642-BDCB-71AB0CD463D3}"/>
              </a:ext>
            </a:extLst>
          </p:cNvPr>
          <p:cNvSpPr txBox="1"/>
          <p:nvPr/>
        </p:nvSpPr>
        <p:spPr>
          <a:xfrm>
            <a:off x="2420257" y="2274807"/>
            <a:ext cx="7535962" cy="3970318"/>
          </a:xfrm>
          <a:prstGeom prst="rect">
            <a:avLst/>
          </a:prstGeom>
          <a:noFill/>
        </p:spPr>
        <p:txBody>
          <a:bodyPr wrap="square" rtlCol="0">
            <a:spAutoFit/>
          </a:bodyPr>
          <a:lstStyle/>
          <a:p>
            <a:r>
              <a:rPr lang="en-US" b="1" noProof="1">
                <a:solidFill>
                  <a:srgbClr val="FFFF00"/>
                </a:solidFill>
              </a:rPr>
              <a:t>LATIHAN SOAL IF ELSE #1</a:t>
            </a:r>
          </a:p>
          <a:p>
            <a:endParaRPr lang="en-US" b="1" noProof="1"/>
          </a:p>
          <a:p>
            <a:r>
              <a:rPr lang="en-US" noProof="1"/>
              <a:t>Dari kode berikut ini, apa saja input yang harus kamu masukkan agar kode menjalankan blok </a:t>
            </a:r>
            <a:r>
              <a:rPr lang="en-US" i="1" noProof="1">
                <a:solidFill>
                  <a:srgbClr val="FFC000"/>
                </a:solidFill>
              </a:rPr>
              <a:t>else</a:t>
            </a:r>
            <a:r>
              <a:rPr lang="en-US" noProof="1"/>
              <a:t>?</a:t>
            </a:r>
          </a:p>
          <a:p>
            <a:endParaRPr lang="en-US" noProof="1"/>
          </a:p>
          <a:p>
            <a:r>
              <a:rPr lang="en-US" b="1" noProof="1">
                <a:solidFill>
                  <a:srgbClr val="FFC000"/>
                </a:solidFill>
              </a:rPr>
              <a:t>if (speed &lt; 50) : print (“You’re under the speed limit, keep up!”)</a:t>
            </a:r>
          </a:p>
          <a:p>
            <a:endParaRPr lang="en-US" b="1" noProof="1">
              <a:solidFill>
                <a:srgbClr val="FFC000"/>
              </a:solidFill>
            </a:endParaRPr>
          </a:p>
          <a:p>
            <a:r>
              <a:rPr lang="en-US" b="1" noProof="1">
                <a:solidFill>
                  <a:srgbClr val="FFC000"/>
                </a:solidFill>
              </a:rPr>
              <a:t>else : print (“You’re above the speed limit! Please deccelerate”)</a:t>
            </a:r>
          </a:p>
          <a:p>
            <a:endParaRPr lang="en-US" noProof="1"/>
          </a:p>
          <a:p>
            <a:pPr marL="342900" indent="-342900">
              <a:buAutoNum type="alphaLcPeriod"/>
            </a:pPr>
            <a:r>
              <a:rPr lang="en-US" noProof="1"/>
              <a:t>55</a:t>
            </a:r>
          </a:p>
          <a:p>
            <a:pPr marL="342900" indent="-342900">
              <a:buAutoNum type="alphaLcPeriod"/>
            </a:pPr>
            <a:r>
              <a:rPr lang="en-US" noProof="1"/>
              <a:t>45</a:t>
            </a:r>
          </a:p>
          <a:p>
            <a:pPr marL="342900" indent="-342900">
              <a:buAutoNum type="alphaLcPeriod"/>
            </a:pPr>
            <a:r>
              <a:rPr lang="en-US" noProof="1"/>
              <a:t>60</a:t>
            </a:r>
          </a:p>
          <a:p>
            <a:pPr marL="342900" indent="-342900">
              <a:buAutoNum type="alphaLcPeriod"/>
            </a:pPr>
            <a:r>
              <a:rPr lang="en-US" noProof="1"/>
              <a:t>50</a:t>
            </a:r>
          </a:p>
          <a:p>
            <a:pPr marL="342900" indent="-342900">
              <a:buAutoNum type="alphaLcPeriod"/>
            </a:pPr>
            <a:endParaRPr lang="en-US" noProof="1"/>
          </a:p>
        </p:txBody>
      </p:sp>
    </p:spTree>
    <p:extLst>
      <p:ext uri="{BB962C8B-B14F-4D97-AF65-F5344CB8AC3E}">
        <p14:creationId xmlns:p14="http://schemas.microsoft.com/office/powerpoint/2010/main" val="6535545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
        <p:nvSpPr>
          <p:cNvPr id="18" name="TextBox 17">
            <a:extLst>
              <a:ext uri="{FF2B5EF4-FFF2-40B4-BE49-F238E27FC236}">
                <a16:creationId xmlns:a16="http://schemas.microsoft.com/office/drawing/2014/main" id="{2E03165E-D8E8-C642-BDCB-71AB0CD463D3}"/>
              </a:ext>
            </a:extLst>
          </p:cNvPr>
          <p:cNvSpPr txBox="1"/>
          <p:nvPr/>
        </p:nvSpPr>
        <p:spPr>
          <a:xfrm>
            <a:off x="2420257" y="2274807"/>
            <a:ext cx="7535962" cy="3416320"/>
          </a:xfrm>
          <a:prstGeom prst="rect">
            <a:avLst/>
          </a:prstGeom>
          <a:noFill/>
        </p:spPr>
        <p:txBody>
          <a:bodyPr wrap="square" rtlCol="0">
            <a:spAutoFit/>
          </a:bodyPr>
          <a:lstStyle/>
          <a:p>
            <a:r>
              <a:rPr lang="en-US" b="1" noProof="1">
                <a:solidFill>
                  <a:srgbClr val="FFFF00"/>
                </a:solidFill>
              </a:rPr>
              <a:t>LATIHAN SOAL IF ELSE #2</a:t>
            </a:r>
          </a:p>
          <a:p>
            <a:endParaRPr lang="en-US" b="1" noProof="1"/>
          </a:p>
          <a:p>
            <a:r>
              <a:rPr lang="en-US" noProof="1"/>
              <a:t>Terdapat 2 orang yang bingung untuk memutuskan apakah mereka akan membeli es krim atau tidak. Orang pertama memiliki uang sebesar 12.000 sedangkan orang kedua memiliki uang sebesar 9.000. Setelah melihat daftar menu ternyata es krim dijual dengan harga 10.000.</a:t>
            </a:r>
          </a:p>
          <a:p>
            <a:endParaRPr lang="en-US" noProof="1"/>
          </a:p>
          <a:p>
            <a:r>
              <a:rPr lang="en-US" noProof="1"/>
              <a:t>Buatlah program otomatis yang menggambarkan kasus tersebut, yang mana user akan memasukkan jumlah uang yang dimiliki dan program akan menentukan apakah uang tersebut cukup untuk membeli es krim atau tidak!</a:t>
            </a:r>
          </a:p>
        </p:txBody>
      </p:sp>
    </p:spTree>
    <p:extLst>
      <p:ext uri="{BB962C8B-B14F-4D97-AF65-F5344CB8AC3E}">
        <p14:creationId xmlns:p14="http://schemas.microsoft.com/office/powerpoint/2010/main" val="1431473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2862322"/>
          </a:xfrm>
          <a:prstGeom prst="rect">
            <a:avLst/>
          </a:prstGeom>
          <a:noFill/>
        </p:spPr>
        <p:txBody>
          <a:bodyPr wrap="square" rtlCol="0">
            <a:spAutoFit/>
          </a:bodyPr>
          <a:lstStyle/>
          <a:p>
            <a:pPr algn="just"/>
            <a:r>
              <a:rPr lang="en-US" b="1" noProof="1">
                <a:solidFill>
                  <a:srgbClr val="FFFF00"/>
                </a:solidFill>
              </a:rPr>
              <a:t>PERCABANGAN</a:t>
            </a:r>
          </a:p>
          <a:p>
            <a:pPr algn="just"/>
            <a:endParaRPr lang="en-US" noProof="1">
              <a:solidFill>
                <a:srgbClr val="FFFF00"/>
              </a:solidFill>
            </a:endParaRPr>
          </a:p>
          <a:p>
            <a:pPr algn="just"/>
            <a:r>
              <a:rPr lang="en-US" b="1" noProof="1">
                <a:solidFill>
                  <a:srgbClr val="FFFF00"/>
                </a:solidFill>
              </a:rPr>
              <a:t>ELIF</a:t>
            </a:r>
          </a:p>
          <a:p>
            <a:pPr algn="just"/>
            <a:endParaRPr lang="en-US" b="1" noProof="1">
              <a:solidFill>
                <a:srgbClr val="FFFF00"/>
              </a:solidFill>
            </a:endParaRPr>
          </a:p>
          <a:p>
            <a:pPr algn="just"/>
            <a:r>
              <a:rPr lang="en-US" noProof="1"/>
              <a:t>Pengambilan keputusan (kondisi if elif) merupakan lanjutan/percabangan logika dari “kondisi if”. </a:t>
            </a:r>
          </a:p>
          <a:p>
            <a:pPr algn="just"/>
            <a:endParaRPr lang="en-US" noProof="1"/>
          </a:p>
          <a:p>
            <a:pPr algn="just"/>
            <a:r>
              <a:rPr lang="en-US" noProof="1"/>
              <a:t>Dengan elif kita bisa membuat kode program yang akan menyeleksi beberapa kemungkinan yang bisa terjadi. Hampir sama dengan kondisi “else”, bedanya kondisi “elif” bisa banyak dan tidak hanya satu.</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Tree>
    <p:extLst>
      <p:ext uri="{BB962C8B-B14F-4D97-AF65-F5344CB8AC3E}">
        <p14:creationId xmlns:p14="http://schemas.microsoft.com/office/powerpoint/2010/main" val="28726462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2420257" y="2710915"/>
            <a:ext cx="7535962" cy="954107"/>
          </a:xfrm>
          <a:prstGeom prst="rect">
            <a:avLst/>
          </a:prstGeom>
          <a:noFill/>
        </p:spPr>
        <p:txBody>
          <a:bodyPr wrap="square" rtlCol="0">
            <a:spAutoFit/>
          </a:bodyPr>
          <a:lstStyle/>
          <a:p>
            <a:pPr algn="just"/>
            <a:r>
              <a:rPr lang="en-US" sz="2000" b="1" dirty="0">
                <a:solidFill>
                  <a:srgbClr val="FFFF00"/>
                </a:solidFill>
              </a:rPr>
              <a:t>PERCABANGAN</a:t>
            </a:r>
            <a:endParaRPr lang="en-US" b="1" dirty="0">
              <a:solidFill>
                <a:srgbClr val="FFFF00"/>
              </a:solidFill>
            </a:endParaRPr>
          </a:p>
          <a:p>
            <a:pPr algn="just"/>
            <a:endParaRPr lang="en-ID" b="1" dirty="0">
              <a:solidFill>
                <a:srgbClr val="FFFF00"/>
              </a:solidFill>
            </a:endParaRPr>
          </a:p>
          <a:p>
            <a:pPr algn="just"/>
            <a:r>
              <a:rPr lang="en-US" b="1" dirty="0">
                <a:solidFill>
                  <a:srgbClr val="FFFF00"/>
                </a:solidFill>
              </a:rPr>
              <a:t>ELIF</a:t>
            </a: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pic>
        <p:nvPicPr>
          <p:cNvPr id="4" name="Picture 3">
            <a:extLst>
              <a:ext uri="{FF2B5EF4-FFF2-40B4-BE49-F238E27FC236}">
                <a16:creationId xmlns:a16="http://schemas.microsoft.com/office/drawing/2014/main" id="{4759BB29-94A1-DD45-9E75-786C34B4EC99}"/>
              </a:ext>
            </a:extLst>
          </p:cNvPr>
          <p:cNvPicPr>
            <a:picLocks noChangeAspect="1"/>
          </p:cNvPicPr>
          <p:nvPr/>
        </p:nvPicPr>
        <p:blipFill>
          <a:blip r:embed="rId7"/>
          <a:stretch>
            <a:fillRect/>
          </a:stretch>
        </p:blipFill>
        <p:spPr>
          <a:xfrm>
            <a:off x="3225800" y="3641414"/>
            <a:ext cx="5740400" cy="3086100"/>
          </a:xfrm>
          <a:prstGeom prst="rect">
            <a:avLst/>
          </a:prstGeom>
        </p:spPr>
      </p:pic>
    </p:spTree>
    <p:extLst>
      <p:ext uri="{BB962C8B-B14F-4D97-AF65-F5344CB8AC3E}">
        <p14:creationId xmlns:p14="http://schemas.microsoft.com/office/powerpoint/2010/main" val="30852318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1" y="167498"/>
            <a:ext cx="667658" cy="667658"/>
          </a:xfrm>
          <a:prstGeom prst="rect">
            <a:avLst/>
          </a:prstGeom>
        </p:spPr>
      </p:pic>
      <p:sp>
        <p:nvSpPr>
          <p:cNvPr id="5" name="TextBox 4">
            <a:extLst>
              <a:ext uri="{FF2B5EF4-FFF2-40B4-BE49-F238E27FC236}">
                <a16:creationId xmlns:a16="http://schemas.microsoft.com/office/drawing/2014/main" id="{2E03165E-D8E8-C642-BDCB-71AB0CD463D3}"/>
              </a:ext>
            </a:extLst>
          </p:cNvPr>
          <p:cNvSpPr txBox="1"/>
          <p:nvPr/>
        </p:nvSpPr>
        <p:spPr>
          <a:xfrm>
            <a:off x="2799370" y="2740036"/>
            <a:ext cx="75359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ALGORTIMA:</a:t>
            </a:r>
          </a:p>
          <a:p>
            <a:pPr lvl="0" algn="just">
              <a:defRPr/>
            </a:pPr>
            <a:r>
              <a:rPr lang="en-US" noProof="1">
                <a:solidFill>
                  <a:srgbClr val="FFFF00"/>
                </a:solidFill>
              </a:rPr>
              <a:t>Langkah-Langkah sistematis untuk menyelesaikan suatu masalah</a:t>
            </a:r>
            <a:endParaRPr kumimoji="0" lang="en-US" sz="1800" b="0" i="0" u="none" strike="noStrike" kern="1200" cap="none" spc="0" normalizeH="0" baseline="0" noProof="1">
              <a:ln>
                <a:noFill/>
              </a:ln>
              <a:solidFill>
                <a:srgbClr val="FFFF00"/>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
        <p:nvSpPr>
          <p:cNvPr id="11" name="TextBox 10">
            <a:extLst>
              <a:ext uri="{FF2B5EF4-FFF2-40B4-BE49-F238E27FC236}">
                <a16:creationId xmlns:a16="http://schemas.microsoft.com/office/drawing/2014/main" id="{EA447DD5-49DD-1743-B286-44238E250EDF}"/>
              </a:ext>
            </a:extLst>
          </p:cNvPr>
          <p:cNvSpPr txBox="1"/>
          <p:nvPr/>
        </p:nvSpPr>
        <p:spPr>
          <a:xfrm>
            <a:off x="2935958" y="3575192"/>
            <a:ext cx="7535962" cy="27962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1">
                <a:solidFill>
                  <a:srgbClr val="FFFFFF"/>
                </a:solidFill>
                <a:latin typeface="Avenir Next LT Pro"/>
              </a:rPr>
              <a:t>CONTOH: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C000"/>
                </a:solidFill>
                <a:effectLst/>
                <a:uLnTx/>
                <a:uFillTx/>
                <a:latin typeface="Avenir Next LT Pro"/>
                <a:ea typeface="+mn-ea"/>
                <a:cs typeface="+mn-cs"/>
              </a:rPr>
              <a:t>Bagaimana membuat telur mata sapi??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1">
              <a:solidFill>
                <a:srgbClr val="FFFFFF"/>
              </a:solidFill>
              <a:latin typeface="Avenir Next LT Pro"/>
            </a:endParaRPr>
          </a:p>
          <a:p>
            <a:pPr marL="800100" lvl="1" indent="-342900">
              <a:lnSpc>
                <a:spcPct val="114000"/>
              </a:lnSpc>
              <a:buFont typeface="+mj-lt"/>
              <a:buAutoNum type="arabicPeriod"/>
              <a:defRPr/>
            </a:pPr>
            <a:r>
              <a:rPr kumimoji="0" lang="en-US" b="0" i="0" u="none" strike="noStrike" kern="1200" cap="none" spc="0" normalizeH="0" baseline="0" noProof="1">
                <a:ln>
                  <a:noFill/>
                </a:ln>
                <a:solidFill>
                  <a:srgbClr val="FFFFFF"/>
                </a:solidFill>
                <a:effectLst/>
                <a:uLnTx/>
                <a:uFillTx/>
                <a:latin typeface="Avenir Next LT Pro"/>
                <a:ea typeface="+mn-ea"/>
                <a:cs typeface="+mn-cs"/>
              </a:rPr>
              <a:t>siapkan telu</a:t>
            </a:r>
            <a:r>
              <a:rPr lang="en-US" noProof="1">
                <a:solidFill>
                  <a:srgbClr val="FFFFFF"/>
                </a:solidFill>
                <a:latin typeface="Avenir Next LT Pro"/>
              </a:rPr>
              <a:t>r</a:t>
            </a:r>
          </a:p>
          <a:p>
            <a:pPr marL="800100" lvl="1" indent="-342900">
              <a:lnSpc>
                <a:spcPct val="114000"/>
              </a:lnSpc>
              <a:buFont typeface="+mj-lt"/>
              <a:buAutoNum type="arabicPeriod"/>
              <a:defRPr/>
            </a:pPr>
            <a:r>
              <a:rPr lang="en-US" noProof="1">
                <a:solidFill>
                  <a:srgbClr val="FFFFFF"/>
                </a:solidFill>
                <a:latin typeface="Avenir Next LT Pro"/>
              </a:rPr>
              <a:t>tuangkan minyak 50 Ml pada pan</a:t>
            </a:r>
          </a:p>
          <a:p>
            <a:pPr marL="800100" lvl="1" indent="-342900">
              <a:lnSpc>
                <a:spcPct val="114000"/>
              </a:lnSpc>
              <a:buFont typeface="+mj-lt"/>
              <a:buAutoNum type="arabicPeriod"/>
              <a:defRPr/>
            </a:pPr>
            <a:r>
              <a:rPr lang="en-US" noProof="1">
                <a:solidFill>
                  <a:srgbClr val="FFFFFF"/>
                </a:solidFill>
              </a:rPr>
              <a:t>nyalakan kompor</a:t>
            </a:r>
          </a:p>
          <a:p>
            <a:pPr marL="800100" lvl="1" indent="-342900">
              <a:lnSpc>
                <a:spcPct val="114000"/>
              </a:lnSpc>
              <a:buFont typeface="+mj-lt"/>
              <a:buAutoNum type="arabicPeriod"/>
              <a:defRPr/>
            </a:pPr>
            <a:r>
              <a:rPr lang="en-US" noProof="1">
                <a:solidFill>
                  <a:srgbClr val="FFFFFF"/>
                </a:solidFill>
              </a:rPr>
              <a:t>pecahkan telur di atas pan</a:t>
            </a:r>
          </a:p>
          <a:p>
            <a:pPr marL="800100" lvl="1" indent="-342900">
              <a:lnSpc>
                <a:spcPct val="114000"/>
              </a:lnSpc>
              <a:buFont typeface="+mj-lt"/>
              <a:buAutoNum type="arabicPeriod"/>
              <a:defRPr/>
            </a:pPr>
            <a:r>
              <a:rPr lang="en-US" noProof="1">
                <a:solidFill>
                  <a:srgbClr val="FFFFFF"/>
                </a:solidFill>
              </a:rPr>
              <a:t>balik telur di atas pan</a:t>
            </a:r>
          </a:p>
          <a:p>
            <a:pPr marL="800100" lvl="1" indent="-342900">
              <a:lnSpc>
                <a:spcPct val="114000"/>
              </a:lnSpc>
              <a:buFont typeface="+mj-lt"/>
              <a:buAutoNum type="arabicPeriod"/>
              <a:defRPr/>
            </a:pPr>
            <a:r>
              <a:rPr lang="en-US" noProof="1">
                <a:solidFill>
                  <a:srgbClr val="FFFFFF"/>
                </a:solidFill>
              </a:rPr>
              <a:t>angkat telur dari pan</a:t>
            </a:r>
            <a:endParaRPr kumimoji="0" lang="en-US" b="0" i="0" u="none" strike="noStrike" kern="1200" cap="none" spc="0" normalizeH="0" baseline="0" noProof="1">
              <a:ln>
                <a:noFill/>
              </a:ln>
              <a:solidFill>
                <a:srgbClr val="FFFFFF"/>
              </a:solidFill>
              <a:effectLst/>
              <a:uLnTx/>
              <a:uFillTx/>
              <a:latin typeface="Avenir Next LT Pro"/>
              <a:ea typeface="+mn-ea"/>
              <a:cs typeface="+mn-cs"/>
            </a:endParaRPr>
          </a:p>
        </p:txBody>
      </p:sp>
    </p:spTree>
    <p:extLst>
      <p:ext uri="{BB962C8B-B14F-4D97-AF65-F5344CB8AC3E}">
        <p14:creationId xmlns:p14="http://schemas.microsoft.com/office/powerpoint/2010/main" val="38725628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1" name="Graphic 10" descr="Bar graph with upward trend outline">
            <a:extLst>
              <a:ext uri="{FF2B5EF4-FFF2-40B4-BE49-F238E27FC236}">
                <a16:creationId xmlns:a16="http://schemas.microsoft.com/office/drawing/2014/main" id="{052FEAA5-9081-2F42-BC08-AAB488231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5704114" y="209648"/>
            <a:ext cx="783772" cy="783772"/>
          </a:xfrm>
          <a:prstGeom prst="rect">
            <a:avLst/>
          </a:prstGeom>
        </p:spPr>
      </p:pic>
      <p:sp useBgFill="1">
        <p:nvSpPr>
          <p:cNvPr id="12" name="Rounded Rectangle 11">
            <a:extLst>
              <a:ext uri="{FF2B5EF4-FFF2-40B4-BE49-F238E27FC236}">
                <a16:creationId xmlns:a16="http://schemas.microsoft.com/office/drawing/2014/main" id="{14D80D9B-5A12-8943-8ADB-2A1C67B0AA51}"/>
              </a:ext>
            </a:extLst>
          </p:cNvPr>
          <p:cNvSpPr/>
          <p:nvPr/>
        </p:nvSpPr>
        <p:spPr>
          <a:xfrm>
            <a:off x="192505"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Rounded Rectangle 12">
            <a:extLst>
              <a:ext uri="{FF2B5EF4-FFF2-40B4-BE49-F238E27FC236}">
                <a16:creationId xmlns:a16="http://schemas.microsoft.com/office/drawing/2014/main" id="{18CA6684-742D-2348-A51B-8ECD76025707}"/>
              </a:ext>
            </a:extLst>
          </p:cNvPr>
          <p:cNvSpPr/>
          <p:nvPr/>
        </p:nvSpPr>
        <p:spPr>
          <a:xfrm>
            <a:off x="946484" y="330467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4" name="Rounded Rectangle 13">
            <a:extLst>
              <a:ext uri="{FF2B5EF4-FFF2-40B4-BE49-F238E27FC236}">
                <a16:creationId xmlns:a16="http://schemas.microsoft.com/office/drawing/2014/main" id="{6CD17B46-E9D2-5340-8126-828968F65051}"/>
              </a:ext>
            </a:extLst>
          </p:cNvPr>
          <p:cNvSpPr/>
          <p:nvPr/>
        </p:nvSpPr>
        <p:spPr>
          <a:xfrm>
            <a:off x="1700463" y="3288631"/>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5" name="Rounded Rectangle 14">
            <a:extLst>
              <a:ext uri="{FF2B5EF4-FFF2-40B4-BE49-F238E27FC236}">
                <a16:creationId xmlns:a16="http://schemas.microsoft.com/office/drawing/2014/main" id="{2705EF53-C657-9A46-BC1D-3A5FF27F0EA4}"/>
              </a:ext>
            </a:extLst>
          </p:cNvPr>
          <p:cNvSpPr/>
          <p:nvPr/>
        </p:nvSpPr>
        <p:spPr>
          <a:xfrm>
            <a:off x="9962147"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6" name="Rounded Rectangle 15">
            <a:extLst>
              <a:ext uri="{FF2B5EF4-FFF2-40B4-BE49-F238E27FC236}">
                <a16:creationId xmlns:a16="http://schemas.microsoft.com/office/drawing/2014/main" id="{D85FF45F-54ED-7A4B-954E-0D269BEB402D}"/>
              </a:ext>
            </a:extLst>
          </p:cNvPr>
          <p:cNvSpPr/>
          <p:nvPr/>
        </p:nvSpPr>
        <p:spPr>
          <a:xfrm>
            <a:off x="10716126" y="3240505"/>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7" name="Rounded Rectangle 16">
            <a:extLst>
              <a:ext uri="{FF2B5EF4-FFF2-40B4-BE49-F238E27FC236}">
                <a16:creationId xmlns:a16="http://schemas.microsoft.com/office/drawing/2014/main" id="{2755324C-AD48-2248-82D3-CEC8E8A83FD3}"/>
              </a:ext>
            </a:extLst>
          </p:cNvPr>
          <p:cNvSpPr/>
          <p:nvPr/>
        </p:nvSpPr>
        <p:spPr>
          <a:xfrm>
            <a:off x="11470105" y="3224463"/>
            <a:ext cx="529390" cy="368166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1534312" y="853876"/>
            <a:ext cx="9123376"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PYTHON</a:t>
            </a:r>
          </a:p>
        </p:txBody>
      </p:sp>
      <p:sp>
        <p:nvSpPr>
          <p:cNvPr id="18" name="TextBox 17">
            <a:extLst>
              <a:ext uri="{FF2B5EF4-FFF2-40B4-BE49-F238E27FC236}">
                <a16:creationId xmlns:a16="http://schemas.microsoft.com/office/drawing/2014/main" id="{2E03165E-D8E8-C642-BDCB-71AB0CD463D3}"/>
              </a:ext>
            </a:extLst>
          </p:cNvPr>
          <p:cNvSpPr txBox="1"/>
          <p:nvPr/>
        </p:nvSpPr>
        <p:spPr>
          <a:xfrm>
            <a:off x="2420257" y="2274807"/>
            <a:ext cx="7535962" cy="1200329"/>
          </a:xfrm>
          <a:prstGeom prst="rect">
            <a:avLst/>
          </a:prstGeom>
          <a:noFill/>
        </p:spPr>
        <p:txBody>
          <a:bodyPr wrap="square" rtlCol="0">
            <a:spAutoFit/>
          </a:bodyPr>
          <a:lstStyle/>
          <a:p>
            <a:r>
              <a:rPr lang="en-US" b="1" noProof="1">
                <a:solidFill>
                  <a:srgbClr val="FFFF00"/>
                </a:solidFill>
              </a:rPr>
              <a:t>LATIHAN SOAL ELIF #1</a:t>
            </a:r>
          </a:p>
          <a:p>
            <a:pPr algn="just"/>
            <a:endParaRPr lang="en-US" noProof="1"/>
          </a:p>
          <a:p>
            <a:r>
              <a:rPr lang="en-US" noProof="1"/>
              <a:t>Buatlah program otomatis yang menentukan apakah suatu nilai(skala 1-100) termasuk ke dalam A/B/C/D/E</a:t>
            </a:r>
          </a:p>
        </p:txBody>
      </p:sp>
      <p:pic>
        <p:nvPicPr>
          <p:cNvPr id="1026" name="Picture 2" descr="C:\Users\RUMA\Downloads\WhatsApp Image 2021-12-19 at 15.52.45.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606" y="3617526"/>
            <a:ext cx="5409309" cy="292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2733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000" fill="hold"/>
                                        <p:tgtEl>
                                          <p:spTgt spid="12"/>
                                        </p:tgtEl>
                                      </p:cBhvr>
                                      <p:by x="100000" y="125000"/>
                                    </p:animScale>
                                  </p:childTnLst>
                                </p:cTn>
                              </p:par>
                              <p:par>
                                <p:cTn id="7" presetID="64" presetClass="path" presetSubtype="0" repeatCount="indefinite" accel="50000" decel="50000" autoRev="1" fill="hold" grpId="1" nodeType="withEffect">
                                  <p:stCondLst>
                                    <p:cond delay="0"/>
                                  </p:stCondLst>
                                  <p:childTnLst>
                                    <p:animMotion origin="layout" path="M 6.93889E-18 3.33333E-6 L 6.93889E-18 -0.08357 " pathEditMode="relative" rAng="0" ptsTypes="AA">
                                      <p:cBhvr>
                                        <p:cTn id="8" dur="2000" fill="hold"/>
                                        <p:tgtEl>
                                          <p:spTgt spid="12"/>
                                        </p:tgtEl>
                                        <p:attrNameLst>
                                          <p:attrName>ppt_x</p:attrName>
                                          <p:attrName>ppt_y</p:attrName>
                                        </p:attrNameLst>
                                      </p:cBhvr>
                                      <p:rCtr x="0" y="-4190"/>
                                    </p:animMotion>
                                  </p:childTnLst>
                                </p:cTn>
                              </p:par>
                              <p:par>
                                <p:cTn id="9" presetID="6" presetClass="emph" presetSubtype="0" repeatCount="indefinite" accel="50000" decel="50000" autoRev="1" fill="hold" grpId="0" nodeType="withEffect">
                                  <p:stCondLst>
                                    <p:cond delay="500"/>
                                  </p:stCondLst>
                                  <p:childTnLst>
                                    <p:animScale>
                                      <p:cBhvr>
                                        <p:cTn id="10" dur="2000" fill="hold"/>
                                        <p:tgtEl>
                                          <p:spTgt spid="13"/>
                                        </p:tgtEl>
                                      </p:cBhvr>
                                      <p:by x="100000" y="125000"/>
                                    </p:animScale>
                                  </p:childTnLst>
                                </p:cTn>
                              </p:par>
                              <p:par>
                                <p:cTn id="11" presetID="64" presetClass="path" presetSubtype="0" repeatCount="indefinite" accel="50000" decel="50000" autoRev="1" fill="hold" grpId="1" nodeType="withEffect">
                                  <p:stCondLst>
                                    <p:cond delay="500"/>
                                  </p:stCondLst>
                                  <p:childTnLst>
                                    <p:animMotion origin="layout" path="M 1.04167E-6 -1.48148E-6 L 1.04167E-6 -0.08356 " pathEditMode="relative" rAng="0" ptsTypes="AA">
                                      <p:cBhvr>
                                        <p:cTn id="12" dur="2000" fill="hold"/>
                                        <p:tgtEl>
                                          <p:spTgt spid="13"/>
                                        </p:tgtEl>
                                        <p:attrNameLst>
                                          <p:attrName>ppt_x</p:attrName>
                                          <p:attrName>ppt_y</p:attrName>
                                        </p:attrNameLst>
                                      </p:cBhvr>
                                      <p:rCtr x="0" y="-4190"/>
                                    </p:animMotion>
                                  </p:childTnLst>
                                </p:cTn>
                              </p:par>
                              <p:par>
                                <p:cTn id="13" presetID="6" presetClass="emph" presetSubtype="0" repeatCount="indefinite" accel="50000" decel="50000" autoRev="1" fill="hold" grpId="0" nodeType="withEffect">
                                  <p:stCondLst>
                                    <p:cond delay="1000"/>
                                  </p:stCondLst>
                                  <p:childTnLst>
                                    <p:animScale>
                                      <p:cBhvr>
                                        <p:cTn id="14" dur="2000" fill="hold"/>
                                        <p:tgtEl>
                                          <p:spTgt spid="14"/>
                                        </p:tgtEl>
                                      </p:cBhvr>
                                      <p:by x="100000" y="125000"/>
                                    </p:animScale>
                                  </p:childTnLst>
                                </p:cTn>
                              </p:par>
                              <p:par>
                                <p:cTn id="15" presetID="64" presetClass="path" presetSubtype="0" repeatCount="indefinite" accel="50000" decel="50000" autoRev="1" fill="hold" grpId="1" nodeType="withEffect">
                                  <p:stCondLst>
                                    <p:cond delay="1000"/>
                                  </p:stCondLst>
                                  <p:childTnLst>
                                    <p:animMotion origin="layout" path="M 6.93889E-18 3.33333E-6 L 6.93889E-18 -0.08357 " pathEditMode="relative" rAng="0" ptsTypes="AA">
                                      <p:cBhvr>
                                        <p:cTn id="16" dur="2000" fill="hold"/>
                                        <p:tgtEl>
                                          <p:spTgt spid="14"/>
                                        </p:tgtEl>
                                        <p:attrNameLst>
                                          <p:attrName>ppt_x</p:attrName>
                                          <p:attrName>ppt_y</p:attrName>
                                        </p:attrNameLst>
                                      </p:cBhvr>
                                      <p:rCtr x="0" y="-4190"/>
                                    </p:animMotion>
                                  </p:childTnLst>
                                </p:cTn>
                              </p:par>
                              <p:par>
                                <p:cTn id="17" presetID="6" presetClass="emph" presetSubtype="0" repeatCount="indefinite" accel="50000" decel="50000" autoRev="1" fill="hold" grpId="0" nodeType="withEffect">
                                  <p:stCondLst>
                                    <p:cond delay="1500"/>
                                  </p:stCondLst>
                                  <p:childTnLst>
                                    <p:animScale>
                                      <p:cBhvr>
                                        <p:cTn id="18" dur="2000" fill="hold"/>
                                        <p:tgtEl>
                                          <p:spTgt spid="15"/>
                                        </p:tgtEl>
                                      </p:cBhvr>
                                      <p:by x="100000" y="125000"/>
                                    </p:animScale>
                                  </p:childTnLst>
                                </p:cTn>
                              </p:par>
                              <p:par>
                                <p:cTn id="19" presetID="64" presetClass="path" presetSubtype="0" repeatCount="indefinite" accel="50000" decel="50000" autoRev="1" fill="hold" grpId="1" nodeType="withEffect">
                                  <p:stCondLst>
                                    <p:cond delay="1500"/>
                                  </p:stCondLst>
                                  <p:childTnLst>
                                    <p:animMotion origin="layout" path="M 6.93889E-18 3.33333E-6 L 6.93889E-18 -0.08357 " pathEditMode="relative" rAng="0" ptsTypes="AA">
                                      <p:cBhvr>
                                        <p:cTn id="20" dur="2000" fill="hold"/>
                                        <p:tgtEl>
                                          <p:spTgt spid="15"/>
                                        </p:tgtEl>
                                        <p:attrNameLst>
                                          <p:attrName>ppt_x</p:attrName>
                                          <p:attrName>ppt_y</p:attrName>
                                        </p:attrNameLst>
                                      </p:cBhvr>
                                      <p:rCtr x="0" y="-4190"/>
                                    </p:animMotion>
                                  </p:childTnLst>
                                </p:cTn>
                              </p:par>
                              <p:par>
                                <p:cTn id="21" presetID="6" presetClass="emph" presetSubtype="0" repeatCount="indefinite" accel="50000" decel="50000" autoRev="1" fill="hold" grpId="0" nodeType="withEffect">
                                  <p:stCondLst>
                                    <p:cond delay="2000"/>
                                  </p:stCondLst>
                                  <p:childTnLst>
                                    <p:animScale>
                                      <p:cBhvr>
                                        <p:cTn id="22" dur="2000" fill="hold"/>
                                        <p:tgtEl>
                                          <p:spTgt spid="16"/>
                                        </p:tgtEl>
                                      </p:cBhvr>
                                      <p:by x="100000" y="125000"/>
                                    </p:animScale>
                                  </p:childTnLst>
                                </p:cTn>
                              </p:par>
                              <p:par>
                                <p:cTn id="23" presetID="64" presetClass="path" presetSubtype="0" repeatCount="indefinite" accel="50000" decel="50000" autoRev="1" fill="hold" grpId="1" nodeType="withEffect">
                                  <p:stCondLst>
                                    <p:cond delay="2000"/>
                                  </p:stCondLst>
                                  <p:childTnLst>
                                    <p:animMotion origin="layout" path="M 1.04167E-6 -1.48148E-6 L 1.04167E-6 -0.08356 " pathEditMode="relative" rAng="0" ptsTypes="AA">
                                      <p:cBhvr>
                                        <p:cTn id="24" dur="2000" fill="hold"/>
                                        <p:tgtEl>
                                          <p:spTgt spid="16"/>
                                        </p:tgtEl>
                                        <p:attrNameLst>
                                          <p:attrName>ppt_x</p:attrName>
                                          <p:attrName>ppt_y</p:attrName>
                                        </p:attrNameLst>
                                      </p:cBhvr>
                                      <p:rCtr x="0" y="-4190"/>
                                    </p:animMotion>
                                  </p:childTnLst>
                                </p:cTn>
                              </p:par>
                              <p:par>
                                <p:cTn id="25" presetID="6" presetClass="emph" presetSubtype="0" repeatCount="indefinite" accel="50000" decel="50000" autoRev="1" fill="hold" grpId="0" nodeType="withEffect">
                                  <p:stCondLst>
                                    <p:cond delay="2500"/>
                                  </p:stCondLst>
                                  <p:childTnLst>
                                    <p:animScale>
                                      <p:cBhvr>
                                        <p:cTn id="26" dur="2000" fill="hold"/>
                                        <p:tgtEl>
                                          <p:spTgt spid="17"/>
                                        </p:tgtEl>
                                      </p:cBhvr>
                                      <p:by x="100000" y="125000"/>
                                    </p:animScale>
                                  </p:childTnLst>
                                </p:cTn>
                              </p:par>
                              <p:par>
                                <p:cTn id="27" presetID="64" presetClass="path" presetSubtype="0" repeatCount="indefinite" accel="50000" decel="50000" autoRev="1" fill="hold" grpId="1" nodeType="withEffect">
                                  <p:stCondLst>
                                    <p:cond delay="2500"/>
                                  </p:stCondLst>
                                  <p:childTnLst>
                                    <p:animMotion origin="layout" path="M 6.93889E-18 3.33333E-6 L 6.93889E-18 -0.08357 " pathEditMode="relative" rAng="0" ptsTypes="AA">
                                      <p:cBhvr>
                                        <p:cTn id="28" dur="2000" fill="hold"/>
                                        <p:tgtEl>
                                          <p:spTgt spid="17"/>
                                        </p:tgtEl>
                                        <p:attrNameLst>
                                          <p:attrName>ppt_x</p:attrName>
                                          <p:attrName>ppt_y</p:attrName>
                                        </p:attrNameLst>
                                      </p:cBhvr>
                                      <p:rCtr x="0" y="-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A23F0BB-EE18-CB42-81AC-DECC6AD78C3F}"/>
              </a:ext>
            </a:extLst>
          </p:cNvPr>
          <p:cNvSpPr/>
          <p:nvPr/>
        </p:nvSpPr>
        <p:spPr>
          <a:xfrm>
            <a:off x="2848429" y="206829"/>
            <a:ext cx="6469742" cy="6469742"/>
          </a:xfrm>
          <a:prstGeom prst="ellipse">
            <a:avLst/>
          </a:prstGeom>
          <a:solidFill>
            <a:srgbClr val="002A75">
              <a:alpha val="20000"/>
            </a:srgbClr>
          </a:solidFill>
          <a:ln w="1270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35045A3C-7359-E840-9E86-1290ABC1867C}"/>
              </a:ext>
            </a:extLst>
          </p:cNvPr>
          <p:cNvSpPr txBox="1"/>
          <p:nvPr/>
        </p:nvSpPr>
        <p:spPr>
          <a:xfrm>
            <a:off x="3261779" y="2875002"/>
            <a:ext cx="566844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92D050"/>
                </a:solidFill>
                <a:effectLst/>
                <a:uLnTx/>
                <a:uFillTx/>
                <a:latin typeface="Arial Rounded MT Bold" panose="020F0704030504030204" pitchFamily="34" charset="77"/>
                <a:ea typeface="+mn-ea"/>
                <a:cs typeface="+mn-cs"/>
              </a:rPr>
              <a:t>PRAKTIK</a:t>
            </a:r>
          </a:p>
        </p:txBody>
      </p:sp>
      <p:pic>
        <p:nvPicPr>
          <p:cNvPr id="6" name="Graphic 5" descr="Puzzle pieces with solid fill">
            <a:extLst>
              <a:ext uri="{FF2B5EF4-FFF2-40B4-BE49-F238E27FC236}">
                <a16:creationId xmlns:a16="http://schemas.microsoft.com/office/drawing/2014/main" id="{5D682798-9577-5649-A756-C4D821E868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8499" y="206829"/>
            <a:ext cx="2875002" cy="2875002"/>
          </a:xfrm>
          <a:prstGeom prst="rect">
            <a:avLst/>
          </a:prstGeom>
        </p:spPr>
      </p:pic>
    </p:spTree>
    <p:extLst>
      <p:ext uri="{BB962C8B-B14F-4D97-AF65-F5344CB8AC3E}">
        <p14:creationId xmlns:p14="http://schemas.microsoft.com/office/powerpoint/2010/main" val="3474018490"/>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HELLO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pPr lvl="0">
              <a:defRPr/>
            </a:pPr>
            <a:r>
              <a:rPr lang="en-US" noProof="1"/>
              <a:t>“Hello, World!” adalah sebuah program komputer yang menampilkan pesan serupa ke layar komputer saat seorang programmer mengetes hasil dari suatu bahasa pemrograman. </a:t>
            </a:r>
          </a:p>
          <a:p>
            <a:pPr lvl="0">
              <a:defRPr/>
            </a:pPr>
            <a:endParaRPr lang="en-US" noProof="1"/>
          </a:p>
          <a:p>
            <a:pPr lvl="0">
              <a:defRPr/>
            </a:pPr>
            <a:r>
              <a:rPr lang="en-US" noProof="1"/>
              <a:t>Hampir seluruh bahasa pemrograman menggunakan pesan ini sebagai kata pembuka atau perkenalan ketika baru menggunakan bahasa pemrograman yang digunakan. </a:t>
            </a:r>
            <a:endParaRPr kumimoji="0" lang="en-US" sz="1800" i="0" u="none" strike="noStrike" kern="1200" cap="none" spc="0" normalizeH="0" baseline="0" noProof="1">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Tree>
    <p:extLst>
      <p:ext uri="{BB962C8B-B14F-4D97-AF65-F5344CB8AC3E}">
        <p14:creationId xmlns:p14="http://schemas.microsoft.com/office/powerpoint/2010/main" val="2900146725"/>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HELLO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pPr marL="342900" lvl="0" indent="-342900">
              <a:buAutoNum type="arabicPeriod"/>
              <a:defRPr/>
            </a:pPr>
            <a:r>
              <a:rPr lang="en-US" noProof="1"/>
              <a:t>Buka Google Colab </a:t>
            </a:r>
            <a:r>
              <a:rPr lang="en-US" noProof="1">
                <a:sym typeface="Wingdings" pitchFamily="2" charset="2"/>
              </a:rPr>
              <a:t> buat notebook baru</a:t>
            </a:r>
          </a:p>
          <a:p>
            <a:pPr marL="342900" lvl="0" indent="-342900">
              <a:buAutoNum type="arabicPeriod"/>
              <a:defRPr/>
            </a:pPr>
            <a:r>
              <a:rPr lang="en-US" noProof="1">
                <a:sym typeface="Wingdings" pitchFamily="2" charset="2"/>
              </a:rPr>
              <a:t>Ketikkan </a:t>
            </a:r>
            <a:r>
              <a:rPr lang="en-US" b="1" noProof="1">
                <a:sym typeface="Wingdings" pitchFamily="2" charset="2"/>
              </a:rPr>
              <a:t>print(“Hello World”)</a:t>
            </a:r>
            <a:endParaRPr lang="en-US" noProof="1">
              <a:sym typeface="Wingdings" pitchFamily="2" charset="2"/>
            </a:endParaRPr>
          </a:p>
          <a:p>
            <a:pPr marL="342900" lvl="0" indent="-342900">
              <a:buAutoNum type="arabicPeriod"/>
              <a:defRPr/>
            </a:pPr>
            <a:r>
              <a:rPr lang="en-US" noProof="1"/>
              <a:t>Jalankan program dengan klik Run Cell atau menekan Ctrl+Enter </a:t>
            </a:r>
          </a:p>
          <a:p>
            <a:pPr marL="342900" lvl="0" indent="-342900">
              <a:buAutoNum type="arabicPeriod"/>
              <a:defRPr/>
            </a:pPr>
            <a:endParaRPr kumimoji="0" lang="en-US" sz="1800" i="0" u="none" strike="noStrike" kern="1200" cap="none" spc="0" normalizeH="0" baseline="0" noProof="1">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7" name="Picture 6">
            <a:extLst>
              <a:ext uri="{FF2B5EF4-FFF2-40B4-BE49-F238E27FC236}">
                <a16:creationId xmlns:a16="http://schemas.microsoft.com/office/drawing/2014/main" id="{21A23826-4BE1-E149-8854-10142CC5A306}"/>
              </a:ext>
            </a:extLst>
          </p:cNvPr>
          <p:cNvPicPr>
            <a:picLocks noChangeAspect="1"/>
          </p:cNvPicPr>
          <p:nvPr/>
        </p:nvPicPr>
        <p:blipFill rotWithShape="1">
          <a:blip r:embed="rId7">
            <a:extLst>
              <a:ext uri="{28A0092B-C50C-407E-A947-70E740481C1C}">
                <a14:useLocalDpi xmlns:a14="http://schemas.microsoft.com/office/drawing/2010/main" val="0"/>
              </a:ext>
            </a:extLst>
          </a:blip>
          <a:srcRect b="44066"/>
          <a:stretch/>
        </p:blipFill>
        <p:spPr>
          <a:xfrm>
            <a:off x="1045027" y="4063423"/>
            <a:ext cx="8636001" cy="2564539"/>
          </a:xfrm>
          <a:prstGeom prst="rect">
            <a:avLst/>
          </a:prstGeom>
          <a:ln>
            <a:solidFill>
              <a:schemeClr val="tx1"/>
            </a:solidFill>
          </a:ln>
        </p:spPr>
      </p:pic>
    </p:spTree>
    <p:extLst>
      <p:ext uri="{BB962C8B-B14F-4D97-AF65-F5344CB8AC3E}">
        <p14:creationId xmlns:p14="http://schemas.microsoft.com/office/powerpoint/2010/main" val="272808498"/>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1642188" y="2190002"/>
            <a:ext cx="8826759" cy="435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APLIKASI KALKULATOR SEDERHANA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pPr>
              <a:defRPr/>
            </a:pPr>
            <a:r>
              <a:rPr lang="en-US" noProof="1"/>
              <a:t>Kita akan membuat aplikasi kalkulator sederhana yang memuat 4 operasi sederhana yaitu tambah, kurang, kali, dan bagi</a:t>
            </a:r>
          </a:p>
          <a:p>
            <a:pPr lvl="0">
              <a:defRPr/>
            </a:pPr>
            <a:endParaRPr kumimoji="0" lang="en-US" sz="1800" i="0" u="none" strike="noStrike" kern="1200" cap="none" spc="0" normalizeH="0" baseline="0" noProof="1">
              <a:ln>
                <a:noFill/>
              </a:ln>
              <a:solidFill>
                <a:srgbClr val="FFFFFF"/>
              </a:solidFill>
              <a:effectLst/>
              <a:uLnTx/>
              <a:uFillTx/>
              <a:latin typeface="Avenir Next LT Pro"/>
              <a:ea typeface="+mn-ea"/>
              <a:cs typeface="+mn-cs"/>
            </a:endParaRPr>
          </a:p>
          <a:p>
            <a:pPr marL="342900" indent="-342900">
              <a:spcBef>
                <a:spcPts val="600"/>
              </a:spcBef>
              <a:spcAft>
                <a:spcPts val="600"/>
              </a:spcAft>
              <a:buAutoNum type="arabicPeriod"/>
            </a:pPr>
            <a:r>
              <a:rPr lang="en-US" noProof="1">
                <a:solidFill>
                  <a:schemeClr val="accent2">
                    <a:lumMod val="20000"/>
                    <a:lumOff val="80000"/>
                  </a:schemeClr>
                </a:solidFill>
              </a:rPr>
              <a:t>Pertama-tama, saat aplikasi dijalankan pengguna bisa melihat output pada terminal bertuliskan “Kalkulator Sederhana”. Kemudian dilanjutkan dibawahnya yaitu terdapat daftar 4 operator aritmatika yang tersedia. Kita juga akan menambahkan semacam bingkai untuk membatasi antar konten yang ada agar lebih mudah dan indah untuk dilihat</a:t>
            </a:r>
          </a:p>
          <a:p>
            <a:pPr marL="342900" indent="-342900">
              <a:spcBef>
                <a:spcPts val="600"/>
              </a:spcBef>
              <a:spcAft>
                <a:spcPts val="600"/>
              </a:spcAft>
              <a:buAutoNum type="arabicPeriod"/>
            </a:pPr>
            <a:r>
              <a:rPr lang="en-US" noProof="1">
                <a:solidFill>
                  <a:srgbClr val="00B0F0"/>
                </a:solidFill>
              </a:rPr>
              <a:t>Setelah itu, pengguna dapat mulai meng-input data berupa angka pertama, operasi yang akan digunakan, dan angka kedua</a:t>
            </a:r>
          </a:p>
          <a:p>
            <a:pPr marL="342900" indent="-342900">
              <a:spcBef>
                <a:spcPts val="600"/>
              </a:spcBef>
              <a:spcAft>
                <a:spcPts val="600"/>
              </a:spcAft>
              <a:buAutoNum type="arabicPeriod"/>
            </a:pPr>
            <a:r>
              <a:rPr lang="en-US" noProof="1">
                <a:solidFill>
                  <a:srgbClr val="FFC000"/>
                </a:solidFill>
              </a:rPr>
              <a:t>Pengguna dapat langsung melihat hasil dari operasi pada angka yang diberikan dan aplikasi selesai</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Tree>
    <p:extLst>
      <p:ext uri="{BB962C8B-B14F-4D97-AF65-F5344CB8AC3E}">
        <p14:creationId xmlns:p14="http://schemas.microsoft.com/office/powerpoint/2010/main" val="580509708"/>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Avenir Next LT Pro"/>
                <a:ea typeface="+mn-ea"/>
                <a:cs typeface="+mn-cs"/>
              </a:rPr>
              <a:t>APLIKASI KALKULATOR SEDERHANA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FF"/>
              </a:solidFill>
              <a:latin typeface="Avenir Next LT Pro"/>
            </a:endParaRPr>
          </a:p>
          <a:p>
            <a:pPr>
              <a:defRPr/>
            </a:pPr>
            <a:r>
              <a:rPr lang="en-US" noProof="1"/>
              <a:t>Kita akan membuat aplikasi kalkulator sederhana yang memuat 4 operasi sederhana yaitu tambah, kurang, kali, dan bagi</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7" name="Picture 6">
            <a:extLst>
              <a:ext uri="{FF2B5EF4-FFF2-40B4-BE49-F238E27FC236}">
                <a16:creationId xmlns:a16="http://schemas.microsoft.com/office/drawing/2014/main" id="{58BB78E3-896B-104E-B78E-EC030E294BED}"/>
              </a:ext>
            </a:extLst>
          </p:cNvPr>
          <p:cNvPicPr>
            <a:picLocks noChangeAspect="1"/>
          </p:cNvPicPr>
          <p:nvPr/>
        </p:nvPicPr>
        <p:blipFill>
          <a:blip r:embed="rId7">
            <a:extLst>
              <a:ext uri="{28A0092B-C50C-407E-A947-70E740481C1C}">
                <a14:useLocalDpi xmlns:a14="http://schemas.microsoft.com/office/drawing/2010/main" val="0"/>
              </a:ext>
            </a:extLst>
          </a:blip>
          <a:srcRect l="5132" t="39014" r="67557" b="39899"/>
          <a:stretch>
            <a:fillRect/>
          </a:stretch>
        </p:blipFill>
        <p:spPr bwMode="auto">
          <a:xfrm>
            <a:off x="1034079" y="3694998"/>
            <a:ext cx="3733800" cy="1552575"/>
          </a:xfrm>
          <a:prstGeom prst="rect">
            <a:avLst/>
          </a:prstGeom>
          <a:noFill/>
          <a:ln>
            <a:noFill/>
          </a:ln>
        </p:spPr>
      </p:pic>
      <p:pic>
        <p:nvPicPr>
          <p:cNvPr id="8" name="Picture 7">
            <a:extLst>
              <a:ext uri="{FF2B5EF4-FFF2-40B4-BE49-F238E27FC236}">
                <a16:creationId xmlns:a16="http://schemas.microsoft.com/office/drawing/2014/main" id="{94E3BEAD-F63C-DA46-BB2F-F615DD7D21E4}"/>
              </a:ext>
            </a:extLst>
          </p:cNvPr>
          <p:cNvPicPr>
            <a:picLocks noChangeAspect="1"/>
          </p:cNvPicPr>
          <p:nvPr/>
        </p:nvPicPr>
        <p:blipFill>
          <a:blip r:embed="rId8">
            <a:extLst>
              <a:ext uri="{28A0092B-C50C-407E-A947-70E740481C1C}">
                <a14:useLocalDpi xmlns:a14="http://schemas.microsoft.com/office/drawing/2010/main" val="0"/>
              </a:ext>
            </a:extLst>
          </a:blip>
          <a:srcRect l="6593" t="57329" r="73990" b="33150"/>
          <a:stretch>
            <a:fillRect/>
          </a:stretch>
        </p:blipFill>
        <p:spPr bwMode="auto">
          <a:xfrm>
            <a:off x="3266514" y="5305424"/>
            <a:ext cx="4152900" cy="1143000"/>
          </a:xfrm>
          <a:prstGeom prst="rect">
            <a:avLst/>
          </a:prstGeom>
          <a:noFill/>
          <a:ln>
            <a:noFill/>
          </a:ln>
        </p:spPr>
      </p:pic>
      <p:pic>
        <p:nvPicPr>
          <p:cNvPr id="9" name="Picture 8">
            <a:extLst>
              <a:ext uri="{FF2B5EF4-FFF2-40B4-BE49-F238E27FC236}">
                <a16:creationId xmlns:a16="http://schemas.microsoft.com/office/drawing/2014/main" id="{279FB6DC-A3D2-3E4B-ABC3-55831196EC61}"/>
              </a:ext>
            </a:extLst>
          </p:cNvPr>
          <p:cNvPicPr>
            <a:picLocks noChangeAspect="1"/>
          </p:cNvPicPr>
          <p:nvPr/>
        </p:nvPicPr>
        <p:blipFill>
          <a:blip r:embed="rId8">
            <a:extLst>
              <a:ext uri="{28A0092B-C50C-407E-A947-70E740481C1C}">
                <a14:useLocalDpi xmlns:a14="http://schemas.microsoft.com/office/drawing/2010/main" val="0"/>
              </a:ext>
            </a:extLst>
          </a:blip>
          <a:srcRect l="6593" t="65581" r="73990" b="28435"/>
          <a:stretch>
            <a:fillRect/>
          </a:stretch>
        </p:blipFill>
        <p:spPr bwMode="auto">
          <a:xfrm>
            <a:off x="6702879" y="3710095"/>
            <a:ext cx="4152900" cy="714375"/>
          </a:xfrm>
          <a:prstGeom prst="rect">
            <a:avLst/>
          </a:prstGeom>
          <a:noFill/>
          <a:ln>
            <a:noFill/>
          </a:ln>
        </p:spPr>
      </p:pic>
    </p:spTree>
    <p:extLst>
      <p:ext uri="{BB962C8B-B14F-4D97-AF65-F5344CB8AC3E}">
        <p14:creationId xmlns:p14="http://schemas.microsoft.com/office/powerpoint/2010/main" val="2437242045"/>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4" y="2436818"/>
            <a:ext cx="6170644"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C000"/>
                </a:solidFill>
                <a:effectLst/>
                <a:uLnTx/>
                <a:uFillTx/>
                <a:latin typeface="Avenir Next LT Pro"/>
                <a:ea typeface="+mn-ea"/>
                <a:cs typeface="+mn-cs"/>
              </a:rPr>
              <a:t>APLIKASI KALKULATOR SEDERHANA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FC000"/>
              </a:solidFill>
              <a:effectLst/>
              <a:uLnTx/>
              <a:uFillTx/>
              <a:latin typeface="Avenir Next LT Pro"/>
              <a:ea typeface="+mn-ea"/>
              <a:cs typeface="+mn-cs"/>
            </a:endParaRPr>
          </a:p>
          <a:p>
            <a:r>
              <a:rPr lang="en-US" noProof="1"/>
              <a:t>Pertama-tama kita akan membuat tampilan awal dari kalkulator saat pertama kali kode dijalankan. </a:t>
            </a:r>
          </a:p>
          <a:p>
            <a:endParaRPr lang="en-US" noProof="1"/>
          </a:p>
          <a:p>
            <a:r>
              <a:rPr lang="en-US" noProof="1"/>
              <a:t>Dari bagian ini pengguna bisa mendapatkan informasi mengenai operasi yang ada di aplikasi kalkulator ini.</a:t>
            </a:r>
          </a:p>
          <a:p>
            <a:endParaRPr lang="en-US" noProof="1"/>
          </a:p>
          <a:p>
            <a:r>
              <a:rPr lang="en-US" noProof="1"/>
              <a:t>Berikut adalah pseudo-code:</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
        <p:nvSpPr>
          <p:cNvPr id="11" name="TextBox 10">
            <a:extLst>
              <a:ext uri="{FF2B5EF4-FFF2-40B4-BE49-F238E27FC236}">
                <a16:creationId xmlns:a16="http://schemas.microsoft.com/office/drawing/2014/main" id="{C98D423B-49A1-304F-8F50-C2BED42DF0FE}"/>
              </a:ext>
            </a:extLst>
          </p:cNvPr>
          <p:cNvSpPr txBox="1"/>
          <p:nvPr/>
        </p:nvSpPr>
        <p:spPr>
          <a:xfrm>
            <a:off x="7464491" y="2701246"/>
            <a:ext cx="4114800" cy="3139321"/>
          </a:xfrm>
          <a:prstGeom prst="rect">
            <a:avLst/>
          </a:prstGeom>
          <a:noFill/>
        </p:spPr>
        <p:txBody>
          <a:bodyPr wrap="square">
            <a:spAutoFit/>
          </a:bodyPr>
          <a:lstStyle/>
          <a:p>
            <a:pPr>
              <a:tabLst>
                <a:tab pos="1258888" algn="l"/>
              </a:tabLst>
            </a:pPr>
            <a:r>
              <a:rPr lang="en-US" b="1" noProof="1">
                <a:solidFill>
                  <a:srgbClr val="FFC000"/>
                </a:solidFill>
              </a:rPr>
              <a:t>OUTPUT </a:t>
            </a:r>
            <a:r>
              <a:rPr lang="en-US" b="1" noProof="1"/>
              <a:t>	Bingkai * 30 kali</a:t>
            </a:r>
          </a:p>
          <a:p>
            <a:pPr>
              <a:tabLst>
                <a:tab pos="1258888" algn="l"/>
              </a:tabLst>
            </a:pPr>
            <a:r>
              <a:rPr lang="en-US" b="1" noProof="1">
                <a:solidFill>
                  <a:srgbClr val="FFC000"/>
                </a:solidFill>
              </a:rPr>
              <a:t>OUTPUT 	</a:t>
            </a:r>
            <a:r>
              <a:rPr lang="en-US" b="1" noProof="1"/>
              <a:t>Kalkulator Sederhana</a:t>
            </a:r>
          </a:p>
          <a:p>
            <a:pPr>
              <a:tabLst>
                <a:tab pos="1258888" algn="l"/>
              </a:tabLst>
            </a:pPr>
            <a:r>
              <a:rPr lang="en-US" b="1" noProof="1">
                <a:solidFill>
                  <a:srgbClr val="FFC000"/>
                </a:solidFill>
              </a:rPr>
              <a:t>OUTPUT </a:t>
            </a:r>
            <a:r>
              <a:rPr lang="en-US" b="1" noProof="1"/>
              <a:t>	Bingkai * 30 kali</a:t>
            </a:r>
          </a:p>
          <a:p>
            <a:pPr>
              <a:tabLst>
                <a:tab pos="1258888" algn="l"/>
              </a:tabLst>
            </a:pPr>
            <a:r>
              <a:rPr lang="en-US" b="1" noProof="1"/>
              <a:t> </a:t>
            </a:r>
          </a:p>
          <a:p>
            <a:pPr>
              <a:tabLst>
                <a:tab pos="1258888" algn="l"/>
              </a:tabLst>
            </a:pPr>
            <a:r>
              <a:rPr lang="en-US" b="1" noProof="1">
                <a:solidFill>
                  <a:srgbClr val="FFC000"/>
                </a:solidFill>
              </a:rPr>
              <a:t>OUTPUT </a:t>
            </a:r>
            <a:r>
              <a:rPr lang="en-US" b="1" noProof="1"/>
              <a:t>	Daftar Operator :</a:t>
            </a:r>
          </a:p>
          <a:p>
            <a:pPr>
              <a:tabLst>
                <a:tab pos="1258888" algn="l"/>
              </a:tabLst>
            </a:pPr>
            <a:r>
              <a:rPr lang="en-US" b="1" noProof="1">
                <a:solidFill>
                  <a:srgbClr val="FFC000"/>
                </a:solidFill>
              </a:rPr>
              <a:t>OUTPUT </a:t>
            </a:r>
            <a:r>
              <a:rPr lang="en-US" b="1" noProof="1"/>
              <a:t>	1) + (Penjumlahan)</a:t>
            </a:r>
          </a:p>
          <a:p>
            <a:pPr>
              <a:tabLst>
                <a:tab pos="1258888" algn="l"/>
              </a:tabLst>
            </a:pPr>
            <a:r>
              <a:rPr lang="en-US" b="1" noProof="1">
                <a:solidFill>
                  <a:srgbClr val="FFC000"/>
                </a:solidFill>
              </a:rPr>
              <a:t>OUTPUT </a:t>
            </a:r>
            <a:r>
              <a:rPr lang="en-US" b="1" noProof="1"/>
              <a:t>	2) - (Pengurangan)</a:t>
            </a:r>
          </a:p>
          <a:p>
            <a:pPr>
              <a:tabLst>
                <a:tab pos="1258888" algn="l"/>
              </a:tabLst>
            </a:pPr>
            <a:r>
              <a:rPr lang="en-US" b="1" noProof="1">
                <a:solidFill>
                  <a:srgbClr val="FFC000"/>
                </a:solidFill>
              </a:rPr>
              <a:t>OUTPUT</a:t>
            </a:r>
            <a:r>
              <a:rPr lang="en-US" b="1" noProof="1"/>
              <a:t> 	3) x (Perkalian)</a:t>
            </a:r>
          </a:p>
          <a:p>
            <a:pPr>
              <a:tabLst>
                <a:tab pos="1258888" algn="l"/>
              </a:tabLst>
            </a:pPr>
            <a:r>
              <a:rPr lang="en-US" b="1" noProof="1">
                <a:solidFill>
                  <a:srgbClr val="FFC000"/>
                </a:solidFill>
              </a:rPr>
              <a:t>OUTPUT </a:t>
            </a:r>
            <a:r>
              <a:rPr lang="en-US" b="1" noProof="1"/>
              <a:t>	4) : (Pembagian)</a:t>
            </a:r>
          </a:p>
          <a:p>
            <a:pPr>
              <a:tabLst>
                <a:tab pos="1258888" algn="l"/>
              </a:tabLst>
            </a:pPr>
            <a:r>
              <a:rPr lang="en-US" b="1" noProof="1">
                <a:solidFill>
                  <a:srgbClr val="FFC000"/>
                </a:solidFill>
              </a:rPr>
              <a:t>OUTPUT </a:t>
            </a:r>
            <a:r>
              <a:rPr lang="en-US" b="1" noProof="1"/>
              <a:t>	5) % (Modulus)</a:t>
            </a:r>
          </a:p>
          <a:p>
            <a:pPr>
              <a:tabLst>
                <a:tab pos="1258888" algn="l"/>
              </a:tabLst>
            </a:pPr>
            <a:r>
              <a:rPr lang="en-US" b="1" noProof="1">
                <a:solidFill>
                  <a:srgbClr val="FFC000"/>
                </a:solidFill>
              </a:rPr>
              <a:t>OUTPUT </a:t>
            </a:r>
            <a:r>
              <a:rPr lang="en-US" b="1" noProof="1"/>
              <a:t>	Bingkai * 30 kali</a:t>
            </a:r>
          </a:p>
        </p:txBody>
      </p:sp>
    </p:spTree>
    <p:extLst>
      <p:ext uri="{BB962C8B-B14F-4D97-AF65-F5344CB8AC3E}">
        <p14:creationId xmlns:p14="http://schemas.microsoft.com/office/powerpoint/2010/main" val="2487694932"/>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4" y="2436818"/>
            <a:ext cx="493900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APLIKASI KALKULATOR SEDERHANA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1">
              <a:ln>
                <a:noFill/>
              </a:ln>
              <a:solidFill>
                <a:srgbClr val="FFFF00"/>
              </a:solidFill>
              <a:effectLst/>
              <a:uLnTx/>
              <a:uFillTx/>
              <a:latin typeface="Avenir Next LT Pro"/>
              <a:ea typeface="+mn-ea"/>
              <a:cs typeface="+mn-cs"/>
            </a:endParaRPr>
          </a:p>
          <a:p>
            <a:r>
              <a:rPr lang="en-US" noProof="1"/>
              <a:t>Selanjutnya kita akan membuat pengguna untuk memasukkan data angka yang akan dihitung serta operasi yang akan digunakan.</a:t>
            </a:r>
          </a:p>
          <a:p>
            <a:endParaRPr lang="en-US" noProof="1"/>
          </a:p>
          <a:p>
            <a:r>
              <a:rPr lang="en-US" noProof="1"/>
              <a:t>Berikut adalah pseudo-code:</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
        <p:nvSpPr>
          <p:cNvPr id="11" name="TextBox 10">
            <a:extLst>
              <a:ext uri="{FF2B5EF4-FFF2-40B4-BE49-F238E27FC236}">
                <a16:creationId xmlns:a16="http://schemas.microsoft.com/office/drawing/2014/main" id="{C98D423B-49A1-304F-8F50-C2BED42DF0FE}"/>
              </a:ext>
            </a:extLst>
          </p:cNvPr>
          <p:cNvSpPr txBox="1"/>
          <p:nvPr/>
        </p:nvSpPr>
        <p:spPr>
          <a:xfrm>
            <a:off x="6618514" y="2797574"/>
            <a:ext cx="4030825" cy="1477328"/>
          </a:xfrm>
          <a:prstGeom prst="rect">
            <a:avLst/>
          </a:prstGeom>
          <a:noFill/>
        </p:spPr>
        <p:txBody>
          <a:bodyPr wrap="square">
            <a:spAutoFit/>
          </a:bodyPr>
          <a:lstStyle/>
          <a:p>
            <a:pPr>
              <a:tabLst>
                <a:tab pos="1258888" algn="l"/>
              </a:tabLst>
            </a:pPr>
            <a:r>
              <a:rPr lang="en-US" b="1" noProof="1">
                <a:solidFill>
                  <a:srgbClr val="FFC000"/>
                </a:solidFill>
              </a:rPr>
              <a:t>OUTPUT </a:t>
            </a:r>
            <a:r>
              <a:rPr lang="en-US" b="1" noProof="1"/>
              <a:t>	Bingkai * 30 kali</a:t>
            </a:r>
          </a:p>
          <a:p>
            <a:pPr>
              <a:tabLst>
                <a:tab pos="1258888" algn="l"/>
              </a:tabLst>
            </a:pPr>
            <a:r>
              <a:rPr lang="en-US" b="1" noProof="1">
                <a:solidFill>
                  <a:srgbClr val="FFC000"/>
                </a:solidFill>
              </a:rPr>
              <a:t>INPUT</a:t>
            </a:r>
            <a:r>
              <a:rPr lang="en-US" b="1" noProof="1"/>
              <a:t> 	angka1</a:t>
            </a:r>
          </a:p>
          <a:p>
            <a:pPr>
              <a:tabLst>
                <a:tab pos="1258888" algn="l"/>
              </a:tabLst>
            </a:pPr>
            <a:r>
              <a:rPr lang="en-US" b="1" noProof="1">
                <a:solidFill>
                  <a:srgbClr val="FFC000"/>
                </a:solidFill>
              </a:rPr>
              <a:t>INPUT</a:t>
            </a:r>
            <a:r>
              <a:rPr lang="en-US" b="1" noProof="1"/>
              <a:t> 	operasi</a:t>
            </a:r>
          </a:p>
          <a:p>
            <a:pPr>
              <a:tabLst>
                <a:tab pos="1258888" algn="l"/>
              </a:tabLst>
            </a:pPr>
            <a:r>
              <a:rPr lang="en-US" b="1" noProof="1">
                <a:solidFill>
                  <a:srgbClr val="FFC000"/>
                </a:solidFill>
              </a:rPr>
              <a:t>INPUT</a:t>
            </a:r>
            <a:r>
              <a:rPr lang="en-US" b="1" noProof="1"/>
              <a:t> 	angka2</a:t>
            </a:r>
          </a:p>
          <a:p>
            <a:pPr>
              <a:tabLst>
                <a:tab pos="1258888" algn="l"/>
              </a:tabLst>
            </a:pPr>
            <a:r>
              <a:rPr lang="en-US" b="1" noProof="1">
                <a:solidFill>
                  <a:srgbClr val="FFC000"/>
                </a:solidFill>
              </a:rPr>
              <a:t>OUTPUT </a:t>
            </a:r>
            <a:r>
              <a:rPr lang="en-US" b="1" noProof="1"/>
              <a:t>	Bingkai * 30 kali</a:t>
            </a:r>
          </a:p>
        </p:txBody>
      </p:sp>
    </p:spTree>
    <p:extLst>
      <p:ext uri="{BB962C8B-B14F-4D97-AF65-F5344CB8AC3E}">
        <p14:creationId xmlns:p14="http://schemas.microsoft.com/office/powerpoint/2010/main" val="3574309436"/>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679450" y="2436818"/>
            <a:ext cx="472440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rPr>
              <a:t>APLIKASI KALKULATOR SEDERHANA</a:t>
            </a:r>
          </a:p>
          <a:p>
            <a:endParaRPr lang="en-US" noProof="1"/>
          </a:p>
          <a:p>
            <a:r>
              <a:rPr lang="en-US" noProof="1"/>
              <a:t>Pada bagian ini kita akan menyusun program inti dari program ini yang meliputi operasi aritmatika yang akan sistem eksekusi yaitu penjumlahan, pengurangan, perkalian, dan pembagian</a:t>
            </a:r>
          </a:p>
          <a:p>
            <a:endParaRPr lang="en-US" noProof="1"/>
          </a:p>
          <a:p>
            <a:r>
              <a:rPr lang="en-US" noProof="1"/>
              <a:t>Berikut ini adalah pseudo-codenya:</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
        <p:nvSpPr>
          <p:cNvPr id="11" name="TextBox 10">
            <a:extLst>
              <a:ext uri="{FF2B5EF4-FFF2-40B4-BE49-F238E27FC236}">
                <a16:creationId xmlns:a16="http://schemas.microsoft.com/office/drawing/2014/main" id="{C98D423B-49A1-304F-8F50-C2BED42DF0FE}"/>
              </a:ext>
            </a:extLst>
          </p:cNvPr>
          <p:cNvSpPr txBox="1"/>
          <p:nvPr/>
        </p:nvSpPr>
        <p:spPr>
          <a:xfrm>
            <a:off x="5752337" y="2592422"/>
            <a:ext cx="6091176" cy="2585323"/>
          </a:xfrm>
          <a:prstGeom prst="rect">
            <a:avLst/>
          </a:prstGeom>
          <a:noFill/>
        </p:spPr>
        <p:txBody>
          <a:bodyPr wrap="square">
            <a:spAutoFit/>
          </a:bodyPr>
          <a:lstStyle/>
          <a:p>
            <a:r>
              <a:rPr lang="en-US" b="1" noProof="1">
                <a:latin typeface="Courier New" panose="02070309020205020404" pitchFamily="49" charset="0"/>
                <a:cs typeface="Courier New" panose="02070309020205020404" pitchFamily="49" charset="0"/>
              </a:rPr>
              <a:t>if penjumlahan</a:t>
            </a:r>
          </a:p>
          <a:p>
            <a:r>
              <a:rPr lang="en-US" b="1" noProof="1">
                <a:latin typeface="Courier New" panose="02070309020205020404" pitchFamily="49" charset="0"/>
                <a:cs typeface="Courier New" panose="02070309020205020404" pitchFamily="49" charset="0"/>
              </a:rPr>
              <a:t>	simbol = +</a:t>
            </a:r>
          </a:p>
          <a:p>
            <a:r>
              <a:rPr lang="en-US" b="1" noProof="1">
                <a:latin typeface="Courier New" panose="02070309020205020404" pitchFamily="49" charset="0"/>
                <a:cs typeface="Courier New" panose="02070309020205020404" pitchFamily="49" charset="0"/>
              </a:rPr>
              <a:t>	PROCESS hasil = angka1 + angka2</a:t>
            </a:r>
          </a:p>
          <a:p>
            <a:r>
              <a:rPr lang="en-US" b="1" noProof="1">
                <a:latin typeface="Courier New" panose="02070309020205020404" pitchFamily="49" charset="0"/>
                <a:cs typeface="Courier New" panose="02070309020205020404" pitchFamily="49" charset="0"/>
              </a:rPr>
              <a:t>	OUTPUT Bingkai * 30 kali</a:t>
            </a:r>
          </a:p>
          <a:p>
            <a:r>
              <a:rPr lang="en-US" b="1" noProof="1">
                <a:latin typeface="Courier New" panose="02070309020205020404" pitchFamily="49" charset="0"/>
                <a:cs typeface="Courier New" panose="02070309020205020404" pitchFamily="49" charset="0"/>
              </a:rPr>
              <a:t>	OUTPUT angka1 simbol operasi angka2 simbol sama dengan hasil</a:t>
            </a:r>
          </a:p>
          <a:p>
            <a:r>
              <a:rPr lang="en-US" b="1" noProof="1">
                <a:latin typeface="Courier New" panose="02070309020205020404" pitchFamily="49" charset="0"/>
                <a:cs typeface="Courier New" panose="02070309020205020404" pitchFamily="49" charset="0"/>
              </a:rPr>
              <a:t>elif pengurangan</a:t>
            </a:r>
          </a:p>
          <a:p>
            <a:r>
              <a:rPr lang="en-US" b="1" noProof="1">
                <a:latin typeface="Courier New" panose="02070309020205020404" pitchFamily="49" charset="0"/>
                <a:cs typeface="Courier New" panose="02070309020205020404" pitchFamily="49" charset="0"/>
              </a:rPr>
              <a:t>….</a:t>
            </a:r>
          </a:p>
          <a:p>
            <a:r>
              <a:rPr lang="en-US" b="1" noProof="1">
                <a:latin typeface="Courier New" panose="02070309020205020404" pitchFamily="49" charset="0"/>
                <a:cs typeface="Courier New" panose="02070309020205020404" pitchFamily="49" charset="0"/>
              </a:rPr>
              <a:t>dst</a:t>
            </a:r>
          </a:p>
        </p:txBody>
      </p:sp>
    </p:spTree>
    <p:extLst>
      <p:ext uri="{BB962C8B-B14F-4D97-AF65-F5344CB8AC3E}">
        <p14:creationId xmlns:p14="http://schemas.microsoft.com/office/powerpoint/2010/main" val="991370133"/>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491412" y="2361203"/>
            <a:ext cx="436983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rPr>
              <a:t>APLIKASI KALKULATOR SEDERHANA</a:t>
            </a:r>
          </a:p>
          <a:p>
            <a:endParaRPr lang="en-US" noProof="1"/>
          </a:p>
          <a:p>
            <a:r>
              <a:rPr lang="en-US" noProof="1"/>
              <a:t>Terakhir kita akan membuat sistem memberikan hasil dari masukan angka yang kita berikan dan yang telah diproses pada algoritma kebutuhan #3 </a:t>
            </a:r>
          </a:p>
          <a:p>
            <a:endParaRPr lang="en-US" noProof="1"/>
          </a:p>
          <a:p>
            <a:r>
              <a:rPr lang="en-US" noProof="1"/>
              <a:t>Berikut adalah pseudo-code:</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
        <p:nvSpPr>
          <p:cNvPr id="11" name="TextBox 10">
            <a:extLst>
              <a:ext uri="{FF2B5EF4-FFF2-40B4-BE49-F238E27FC236}">
                <a16:creationId xmlns:a16="http://schemas.microsoft.com/office/drawing/2014/main" id="{C98D423B-49A1-304F-8F50-C2BED42DF0FE}"/>
              </a:ext>
            </a:extLst>
          </p:cNvPr>
          <p:cNvSpPr txBox="1"/>
          <p:nvPr/>
        </p:nvSpPr>
        <p:spPr>
          <a:xfrm>
            <a:off x="4962330" y="2960756"/>
            <a:ext cx="7128589" cy="1200329"/>
          </a:xfrm>
          <a:prstGeom prst="rect">
            <a:avLst/>
          </a:prstGeom>
          <a:noFill/>
        </p:spPr>
        <p:txBody>
          <a:bodyPr wrap="square">
            <a:spAutoFit/>
          </a:bodyPr>
          <a:lstStyle/>
          <a:p>
            <a:pPr>
              <a:tabLst>
                <a:tab pos="1258888" algn="l"/>
              </a:tabLst>
            </a:pPr>
            <a:r>
              <a:rPr lang="en-US" b="1" noProof="1">
                <a:solidFill>
                  <a:srgbClr val="FFC000"/>
                </a:solidFill>
              </a:rPr>
              <a:t>OUTPUT</a:t>
            </a:r>
            <a:r>
              <a:rPr lang="en-US" b="1" noProof="1"/>
              <a:t> 	Bingkai * 30 kali</a:t>
            </a:r>
          </a:p>
          <a:p>
            <a:pPr>
              <a:tabLst>
                <a:tab pos="1258888" algn="l"/>
              </a:tabLst>
            </a:pPr>
            <a:r>
              <a:rPr lang="en-US" b="1" noProof="1">
                <a:solidFill>
                  <a:srgbClr val="FFC000"/>
                </a:solidFill>
              </a:rPr>
              <a:t>OUTPUT</a:t>
            </a:r>
            <a:r>
              <a:rPr lang="en-US" b="1" noProof="1"/>
              <a:t> 	angka1 simbol operasi angka2</a:t>
            </a:r>
          </a:p>
          <a:p>
            <a:pPr>
              <a:tabLst>
                <a:tab pos="1258888" algn="l"/>
              </a:tabLst>
            </a:pPr>
            <a:r>
              <a:rPr lang="en-US" b="1" noProof="1">
                <a:solidFill>
                  <a:srgbClr val="FFC000"/>
                </a:solidFill>
              </a:rPr>
              <a:t>OUTPUT</a:t>
            </a:r>
            <a:r>
              <a:rPr lang="en-US" b="1" noProof="1"/>
              <a:t> 	angka1 simbol_operasi angka2 simbol_equal hasil</a:t>
            </a:r>
          </a:p>
          <a:p>
            <a:pPr>
              <a:tabLst>
                <a:tab pos="1258888" algn="l"/>
              </a:tabLst>
            </a:pPr>
            <a:r>
              <a:rPr lang="en-US" b="1" noProof="1">
                <a:solidFill>
                  <a:srgbClr val="FFC000"/>
                </a:solidFill>
              </a:rPr>
              <a:t>OUTPUT</a:t>
            </a:r>
            <a:r>
              <a:rPr lang="en-US" b="1" noProof="1"/>
              <a:t> 	Bingkai * 30 kali</a:t>
            </a:r>
          </a:p>
        </p:txBody>
      </p:sp>
    </p:spTree>
    <p:extLst>
      <p:ext uri="{BB962C8B-B14F-4D97-AF65-F5344CB8AC3E}">
        <p14:creationId xmlns:p14="http://schemas.microsoft.com/office/powerpoint/2010/main" val="306999651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1" y="167498"/>
            <a:ext cx="667658" cy="667658"/>
          </a:xfrm>
          <a:prstGeom prst="rect">
            <a:avLst/>
          </a:prstGeom>
        </p:spPr>
      </p:pic>
      <p:sp>
        <p:nvSpPr>
          <p:cNvPr id="5" name="TextBox 4">
            <a:extLst>
              <a:ext uri="{FF2B5EF4-FFF2-40B4-BE49-F238E27FC236}">
                <a16:creationId xmlns:a16="http://schemas.microsoft.com/office/drawing/2014/main" id="{2E03165E-D8E8-C642-BDCB-71AB0CD463D3}"/>
              </a:ext>
            </a:extLst>
          </p:cNvPr>
          <p:cNvSpPr txBox="1"/>
          <p:nvPr/>
        </p:nvSpPr>
        <p:spPr>
          <a:xfrm>
            <a:off x="2799370" y="2740036"/>
            <a:ext cx="753596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1">
                <a:ln>
                  <a:noFill/>
                </a:ln>
                <a:solidFill>
                  <a:srgbClr val="53D2FF"/>
                </a:solidFill>
                <a:effectLst/>
                <a:uLnTx/>
                <a:uFillTx/>
                <a:latin typeface="Avenir Next LT Pro"/>
              </a:rPr>
              <a:t>CODING:</a:t>
            </a:r>
          </a:p>
          <a:p>
            <a:pPr lvl="0" algn="just">
              <a:defRPr/>
            </a:pPr>
            <a:r>
              <a:rPr lang="id-ID" noProof="1"/>
              <a:t>merupakan sebuah </a:t>
            </a:r>
            <a:r>
              <a:rPr lang="id-ID" noProof="1">
                <a:solidFill>
                  <a:srgbClr val="FFC000"/>
                </a:solidFill>
              </a:rPr>
              <a:t>tindakan untuk menerjemahkan kode </a:t>
            </a:r>
            <a:r>
              <a:rPr lang="id-ID" noProof="1"/>
              <a:t>dari bahasa manusia ke bahasa program yang dapat diterjemahkan oleh mesin. Seorang pembuat kode harus menuliskan kode melalui bahasa program Phyton, Java, C++, dan lain sebagainya </a:t>
            </a:r>
            <a:endParaRPr kumimoji="0" lang="id-ID" sz="1800" b="0" i="0" u="none" strike="noStrike" kern="1200" cap="none" spc="0" normalizeH="0" baseline="0" noProof="1">
              <a:ln>
                <a:noFill/>
              </a:ln>
              <a:solidFill>
                <a:srgbClr val="FFFFFF"/>
              </a:solidFill>
              <a:effectLst/>
              <a:uLnTx/>
              <a:uFillTx/>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
        <p:nvSpPr>
          <p:cNvPr id="11" name="TextBox 10">
            <a:extLst>
              <a:ext uri="{FF2B5EF4-FFF2-40B4-BE49-F238E27FC236}">
                <a16:creationId xmlns:a16="http://schemas.microsoft.com/office/drawing/2014/main" id="{EA447DD5-49DD-1743-B286-44238E250EDF}"/>
              </a:ext>
            </a:extLst>
          </p:cNvPr>
          <p:cNvSpPr txBox="1"/>
          <p:nvPr/>
        </p:nvSpPr>
        <p:spPr>
          <a:xfrm>
            <a:off x="2799370" y="4541247"/>
            <a:ext cx="753596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1">
                <a:ln>
                  <a:noFill/>
                </a:ln>
                <a:solidFill>
                  <a:srgbClr val="FFFF00"/>
                </a:solidFill>
                <a:effectLst/>
                <a:uLnTx/>
                <a:uFillTx/>
                <a:latin typeface="Avenir Next LT Pro"/>
              </a:rPr>
              <a:t>PEMROGRAMAN:</a:t>
            </a:r>
          </a:p>
          <a:p>
            <a:pPr lvl="0" algn="just">
              <a:defRPr/>
            </a:pPr>
            <a:r>
              <a:rPr lang="id-ID" noProof="1"/>
              <a:t>Pemrograman adalah proses pengembangan program perangkat lunak yang dapat dijalankan yang diimplementasikan tanpa kesalahan. </a:t>
            </a:r>
            <a:endParaRPr kumimoji="0" lang="id-ID" sz="1800" b="0" i="0" u="none" strike="noStrike" kern="1200" cap="none" spc="0" normalizeH="0" baseline="0" noProof="1">
              <a:ln>
                <a:noFill/>
              </a:ln>
              <a:solidFill>
                <a:srgbClr val="FFFFFF"/>
              </a:solidFill>
              <a:effectLst/>
              <a:uLnTx/>
              <a:uFillTx/>
              <a:latin typeface="Avenir Next LT Pro"/>
            </a:endParaRPr>
          </a:p>
        </p:txBody>
      </p:sp>
    </p:spTree>
    <p:extLst>
      <p:ext uri="{BB962C8B-B14F-4D97-AF65-F5344CB8AC3E}">
        <p14:creationId xmlns:p14="http://schemas.microsoft.com/office/powerpoint/2010/main" val="21492859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8345939" y="337848"/>
            <a:ext cx="28116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Avenir Next LT Pro"/>
                <a:ea typeface="+mn-ea"/>
                <a:cs typeface="+mn-cs"/>
              </a:rPr>
              <a:t>FLOWCHART APLIKASI</a:t>
            </a:r>
          </a:p>
        </p:txBody>
      </p:sp>
      <p:sp>
        <p:nvSpPr>
          <p:cNvPr id="3" name="TextBox 2">
            <a:extLst>
              <a:ext uri="{FF2B5EF4-FFF2-40B4-BE49-F238E27FC236}">
                <a16:creationId xmlns:a16="http://schemas.microsoft.com/office/drawing/2014/main" id="{4576E34C-6F24-5744-88F2-004643C848E4}"/>
              </a:ext>
            </a:extLst>
          </p:cNvPr>
          <p:cNvSpPr txBox="1"/>
          <p:nvPr/>
        </p:nvSpPr>
        <p:spPr>
          <a:xfrm>
            <a:off x="-35624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8" name="Picture 7">
            <a:extLst>
              <a:ext uri="{FF2B5EF4-FFF2-40B4-BE49-F238E27FC236}">
                <a16:creationId xmlns:a16="http://schemas.microsoft.com/office/drawing/2014/main" id="{03E69874-406F-DA49-971C-FF11907E47C2}"/>
              </a:ext>
            </a:extLst>
          </p:cNvPr>
          <p:cNvPicPr>
            <a:picLocks noChangeAspect="1"/>
          </p:cNvPicPr>
          <p:nvPr/>
        </p:nvPicPr>
        <p:blipFill rotWithShape="1">
          <a:blip r:embed="rId7">
            <a:extLst>
              <a:ext uri="{28A0092B-C50C-407E-A947-70E740481C1C}">
                <a14:useLocalDpi xmlns:a14="http://schemas.microsoft.com/office/drawing/2010/main" val="0"/>
              </a:ext>
            </a:extLst>
          </a:blip>
          <a:srcRect l="29541" t="22930" r="33624" b="27148"/>
          <a:stretch/>
        </p:blipFill>
        <p:spPr bwMode="auto">
          <a:xfrm>
            <a:off x="8087727" y="867748"/>
            <a:ext cx="3328049" cy="5850294"/>
          </a:xfrm>
          <a:prstGeom prst="rect">
            <a:avLst/>
          </a:prstGeom>
          <a:noFill/>
          <a:ln>
            <a:noFill/>
          </a:ln>
        </p:spPr>
      </p:pic>
    </p:spTree>
    <p:extLst>
      <p:ext uri="{BB962C8B-B14F-4D97-AF65-F5344CB8AC3E}">
        <p14:creationId xmlns:p14="http://schemas.microsoft.com/office/powerpoint/2010/main" val="3724290519"/>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MULAI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r>
              <a:rPr lang="en-US" noProof="1"/>
              <a:t>Akhirnya kita akan memulai menuliskan kode!</a:t>
            </a:r>
          </a:p>
          <a:p>
            <a:r>
              <a:rPr lang="en-US" noProof="1"/>
              <a:t>Pertama-tama mari kita akan membuat file tempat project kita. </a:t>
            </a:r>
          </a:p>
          <a:p>
            <a:r>
              <a:rPr lang="en-US" noProof="1"/>
              <a:t>Buka </a:t>
            </a:r>
            <a:r>
              <a:rPr lang="en-US" u="sng" noProof="1">
                <a:solidFill>
                  <a:srgbClr val="FFFF00"/>
                </a:solidFill>
              </a:rPr>
              <a:t>https://colab.research.google.com/</a:t>
            </a:r>
            <a:endParaRPr lang="en-US" noProof="1">
              <a:solidFill>
                <a:srgbClr val="FFFF00"/>
              </a:solidFill>
            </a:endParaRPr>
          </a:p>
          <a:p>
            <a:r>
              <a:rPr lang="en-US" noProof="1"/>
              <a:t>Kemudian pilih file dan new notebook</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Tree>
    <p:extLst>
      <p:ext uri="{BB962C8B-B14F-4D97-AF65-F5344CB8AC3E}">
        <p14:creationId xmlns:p14="http://schemas.microsoft.com/office/powerpoint/2010/main" val="1866662298"/>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MULAI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venir Next LT Pro"/>
              </a:rPr>
              <a:t>KEBUTUHAN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7" name="Picture 6">
            <a:extLst>
              <a:ext uri="{FF2B5EF4-FFF2-40B4-BE49-F238E27FC236}">
                <a16:creationId xmlns:a16="http://schemas.microsoft.com/office/drawing/2014/main" id="{09DCD47D-D4F3-E04B-BBB3-4611F52AF4D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04584" y="2564096"/>
            <a:ext cx="5438474" cy="4075413"/>
          </a:xfrm>
          <a:prstGeom prst="rect">
            <a:avLst/>
          </a:prstGeom>
          <a:noFill/>
          <a:ln>
            <a:noFill/>
          </a:ln>
        </p:spPr>
      </p:pic>
    </p:spTree>
    <p:extLst>
      <p:ext uri="{BB962C8B-B14F-4D97-AF65-F5344CB8AC3E}">
        <p14:creationId xmlns:p14="http://schemas.microsoft.com/office/powerpoint/2010/main" val="2170207761"/>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MULAI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venir Next LT Pro"/>
              </a:rPr>
              <a:t>KEBUTUHAN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8" name="Picture 7">
            <a:extLst>
              <a:ext uri="{FF2B5EF4-FFF2-40B4-BE49-F238E27FC236}">
                <a16:creationId xmlns:a16="http://schemas.microsoft.com/office/drawing/2014/main" id="{4FC334A3-4FFC-0A4D-9DAC-48F68555A56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00567" y="2950398"/>
            <a:ext cx="6165466" cy="3165678"/>
          </a:xfrm>
          <a:prstGeom prst="rect">
            <a:avLst/>
          </a:prstGeom>
          <a:noFill/>
          <a:ln>
            <a:noFill/>
          </a:ln>
        </p:spPr>
      </p:pic>
    </p:spTree>
    <p:extLst>
      <p:ext uri="{BB962C8B-B14F-4D97-AF65-F5344CB8AC3E}">
        <p14:creationId xmlns:p14="http://schemas.microsoft.com/office/powerpoint/2010/main" val="3762407944"/>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MULAI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venir Next LT Pro"/>
              </a:rPr>
              <a:t>KEBUTUHAN #3.1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9" name="Picture 8">
            <a:extLst>
              <a:ext uri="{FF2B5EF4-FFF2-40B4-BE49-F238E27FC236}">
                <a16:creationId xmlns:a16="http://schemas.microsoft.com/office/drawing/2014/main" id="{05978CEE-F93E-5B4A-85B0-FB3FFD1CA41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87211" y="2208459"/>
            <a:ext cx="5699286" cy="4132888"/>
          </a:xfrm>
          <a:prstGeom prst="rect">
            <a:avLst/>
          </a:prstGeom>
          <a:noFill/>
          <a:ln>
            <a:noFill/>
          </a:ln>
        </p:spPr>
      </p:pic>
    </p:spTree>
    <p:extLst>
      <p:ext uri="{BB962C8B-B14F-4D97-AF65-F5344CB8AC3E}">
        <p14:creationId xmlns:p14="http://schemas.microsoft.com/office/powerpoint/2010/main" val="988541599"/>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MULAI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venir Next LT Pro"/>
              </a:rPr>
              <a:t>KEBUTUHAN #3.2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8" name="Picture 7">
            <a:extLst>
              <a:ext uri="{FF2B5EF4-FFF2-40B4-BE49-F238E27FC236}">
                <a16:creationId xmlns:a16="http://schemas.microsoft.com/office/drawing/2014/main" id="{30AC947B-2D4F-1B45-B124-D9EA93B15FD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8015" y="2299476"/>
            <a:ext cx="5443398" cy="3950854"/>
          </a:xfrm>
          <a:prstGeom prst="rect">
            <a:avLst/>
          </a:prstGeom>
          <a:noFill/>
          <a:ln>
            <a:noFill/>
          </a:ln>
        </p:spPr>
      </p:pic>
    </p:spTree>
    <p:extLst>
      <p:ext uri="{BB962C8B-B14F-4D97-AF65-F5344CB8AC3E}">
        <p14:creationId xmlns:p14="http://schemas.microsoft.com/office/powerpoint/2010/main" val="4149974790"/>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MULAI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venir Next LT Pro"/>
              </a:rPr>
              <a:t>KEBUTUHAN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9" name="Picture 8">
            <a:extLst>
              <a:ext uri="{FF2B5EF4-FFF2-40B4-BE49-F238E27FC236}">
                <a16:creationId xmlns:a16="http://schemas.microsoft.com/office/drawing/2014/main" id="{F7D0EEBB-BAD1-584D-A00F-4B8E207569B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91555" y="2777166"/>
            <a:ext cx="5890598" cy="3338910"/>
          </a:xfrm>
          <a:prstGeom prst="rect">
            <a:avLst/>
          </a:prstGeom>
          <a:noFill/>
          <a:ln>
            <a:noFill/>
          </a:ln>
        </p:spPr>
      </p:pic>
    </p:spTree>
    <p:extLst>
      <p:ext uri="{BB962C8B-B14F-4D97-AF65-F5344CB8AC3E}">
        <p14:creationId xmlns:p14="http://schemas.microsoft.com/office/powerpoint/2010/main" val="336488184"/>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UJI COBA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r>
              <a:rPr lang="en-US" b="1" noProof="1">
                <a:solidFill>
                  <a:srgbClr val="FFFF00"/>
                </a:solidFill>
              </a:rPr>
              <a:t>Skenario#1</a:t>
            </a:r>
            <a:endParaRPr lang="en-US" noProof="1">
              <a:solidFill>
                <a:srgbClr val="FFFF00"/>
              </a:solidFill>
            </a:endParaRPr>
          </a:p>
          <a:p>
            <a:r>
              <a:rPr lang="en-US" noProof="1"/>
              <a:t>Skenario ini akan menguji kebutuhan keseluruhan dari kebutuhan aplikasi. Jalankan kode yang telah kita buat sebelumnya dengan menekan tombol start</a:t>
            </a:r>
          </a:p>
          <a:p>
            <a:r>
              <a:rPr lang="en-US" noProof="1"/>
              <a:t> </a:t>
            </a:r>
          </a:p>
          <a:p>
            <a:pPr lvl="0"/>
            <a:r>
              <a:rPr lang="en-US" noProof="1"/>
              <a:t>Masukkan angka_1 dengan angka 1</a:t>
            </a:r>
          </a:p>
          <a:p>
            <a:pPr lvl="0"/>
            <a:r>
              <a:rPr lang="en-US" noProof="1"/>
              <a:t>Masukkan operasi penjumlahan dengan memasukkan angka 1</a:t>
            </a:r>
          </a:p>
          <a:p>
            <a:pPr lvl="0"/>
            <a:r>
              <a:rPr lang="en-US" noProof="1"/>
              <a:t>Masukkan angka_2 dengan angka 6</a:t>
            </a:r>
          </a:p>
          <a:p>
            <a:r>
              <a:rPr lang="en-US" noProof="1"/>
              <a:t> </a:t>
            </a:r>
          </a:p>
          <a:p>
            <a:r>
              <a:rPr lang="en-US" noProof="1"/>
              <a:t>Apakah aplikasi berjalan dengan lancar dan sesuai dengan hasilnya?</a:t>
            </a:r>
          </a:p>
          <a:p>
            <a:r>
              <a:rPr lang="en-US" noProof="1"/>
              <a:t>Jika iya, kita akan melanjutkan ke skenario selanjutnya dan</a:t>
            </a:r>
          </a:p>
          <a:p>
            <a:r>
              <a:rPr lang="en-US" noProof="1"/>
              <a:t>Jika tidak, maka ada kesalahan dalam penulisan kodemu</a:t>
            </a:r>
            <a:endParaRPr lang="en-US" noProof="1">
              <a:solidFill>
                <a:srgbClr val="FFFFFF"/>
              </a:solidFill>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Tree>
    <p:extLst>
      <p:ext uri="{BB962C8B-B14F-4D97-AF65-F5344CB8AC3E}">
        <p14:creationId xmlns:p14="http://schemas.microsoft.com/office/powerpoint/2010/main" val="2085634924"/>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4C36F4-84C6-B04A-A26B-229A49D97974}"/>
              </a:ext>
            </a:extLst>
          </p:cNvPr>
          <p:cNvSpPr txBox="1"/>
          <p:nvPr/>
        </p:nvSpPr>
        <p:spPr>
          <a:xfrm>
            <a:off x="3115632" y="1046748"/>
            <a:ext cx="5960735" cy="707886"/>
          </a:xfrm>
          <a:prstGeom prst="rect">
            <a:avLst/>
          </a:prstGeom>
          <a:noFill/>
        </p:spPr>
        <p:txBody>
          <a:bodyPr wrap="none" rtlCol="0">
            <a:spAutoFit/>
          </a:bodyPr>
          <a:lstStyle/>
          <a:p>
            <a:pPr algn="ctr"/>
            <a:r>
              <a:rPr lang="en-US" sz="4000" b="1" dirty="0">
                <a:solidFill>
                  <a:srgbClr val="FFFF00"/>
                </a:solidFill>
              </a:rPr>
              <a:t>AKHIR PERTEMUAN 12</a:t>
            </a:r>
          </a:p>
        </p:txBody>
      </p:sp>
      <p:sp>
        <p:nvSpPr>
          <p:cNvPr id="3" name="Down Arrow 2">
            <a:extLst>
              <a:ext uri="{FF2B5EF4-FFF2-40B4-BE49-F238E27FC236}">
                <a16:creationId xmlns:a16="http://schemas.microsoft.com/office/drawing/2014/main" id="{6ADEF007-A8BB-4343-AC04-9CEC8199AC44}"/>
              </a:ext>
            </a:extLst>
          </p:cNvPr>
          <p:cNvSpPr/>
          <p:nvPr/>
        </p:nvSpPr>
        <p:spPr>
          <a:xfrm>
            <a:off x="5394638" y="2240363"/>
            <a:ext cx="1323474" cy="203911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7FC0F9-BA3D-4846-8E56-39380944C37D}"/>
              </a:ext>
            </a:extLst>
          </p:cNvPr>
          <p:cNvSpPr txBox="1"/>
          <p:nvPr/>
        </p:nvSpPr>
        <p:spPr>
          <a:xfrm>
            <a:off x="3596439" y="4617637"/>
            <a:ext cx="4999125" cy="830997"/>
          </a:xfrm>
          <a:prstGeom prst="rect">
            <a:avLst/>
          </a:prstGeom>
          <a:noFill/>
        </p:spPr>
        <p:txBody>
          <a:bodyPr wrap="none" rtlCol="0">
            <a:spAutoFit/>
          </a:bodyPr>
          <a:lstStyle/>
          <a:p>
            <a:pPr algn="ctr"/>
            <a:r>
              <a:rPr lang="en-US" sz="4800" b="1" dirty="0">
                <a:solidFill>
                  <a:srgbClr val="FFC000"/>
                </a:solidFill>
              </a:rPr>
              <a:t>PERTEMUAN 13</a:t>
            </a:r>
          </a:p>
        </p:txBody>
      </p:sp>
    </p:spTree>
    <p:extLst>
      <p:ext uri="{BB962C8B-B14F-4D97-AF65-F5344CB8AC3E}">
        <p14:creationId xmlns:p14="http://schemas.microsoft.com/office/powerpoint/2010/main" val="1248428953"/>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UJI COBA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r>
              <a:rPr lang="en-US" b="1" noProof="1">
                <a:solidFill>
                  <a:srgbClr val="FFFF00"/>
                </a:solidFill>
              </a:rPr>
              <a:t>Skenario#2</a:t>
            </a:r>
            <a:endParaRPr lang="en-US" noProof="1">
              <a:solidFill>
                <a:srgbClr val="FFFF00"/>
              </a:solidFill>
            </a:endParaRPr>
          </a:p>
          <a:p>
            <a:r>
              <a:rPr lang="en-US" noProof="1"/>
              <a:t>Skenario ini akan menguji selain dari operasi yang kita jalankan sebelumnya yaitu pengurangan, perkalian, dan pembagian</a:t>
            </a:r>
          </a:p>
          <a:p>
            <a:r>
              <a:rPr lang="en-US" noProof="1"/>
              <a:t> </a:t>
            </a:r>
          </a:p>
          <a:p>
            <a:pPr lvl="0"/>
            <a:r>
              <a:rPr lang="en-US" noProof="1"/>
              <a:t>Masukkan angka_1 dengan angka sesuai keinginanmu</a:t>
            </a:r>
          </a:p>
          <a:p>
            <a:pPr lvl="0"/>
            <a:r>
              <a:rPr lang="en-US" noProof="1"/>
              <a:t>Masukkan operasi sesuai keinginanmu dengan angka yang sesuai juga</a:t>
            </a:r>
          </a:p>
          <a:p>
            <a:pPr lvl="0"/>
            <a:r>
              <a:rPr lang="en-US" noProof="1"/>
              <a:t>Masukkan angka_2 dengan sesuai keinginanmu</a:t>
            </a:r>
          </a:p>
          <a:p>
            <a:pPr lvl="0"/>
            <a:r>
              <a:rPr lang="en-US" noProof="1"/>
              <a:t>Ulangi dari nomor 1 hingga mencapai hasil yang bermacam-macam juga</a:t>
            </a:r>
          </a:p>
          <a:p>
            <a:r>
              <a:rPr lang="en-US" noProof="1"/>
              <a:t> </a:t>
            </a:r>
          </a:p>
          <a:p>
            <a:r>
              <a:rPr lang="en-US" noProof="1"/>
              <a:t>Apakah aplikasi berjalan lancar juga? Ataukah anda menemukan sebuah error ketika menjalankan skenario yang baru?</a:t>
            </a:r>
          </a:p>
          <a:p>
            <a:r>
              <a:rPr lang="en-US" noProof="1"/>
              <a:t>Jika iya, kita harus memperbaiki kode kita agar aplikasi berjalan sesuai dengan ekspektasi kita.</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Tree>
    <p:extLst>
      <p:ext uri="{BB962C8B-B14F-4D97-AF65-F5344CB8AC3E}">
        <p14:creationId xmlns:p14="http://schemas.microsoft.com/office/powerpoint/2010/main" val="69507374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171" y="167498"/>
            <a:ext cx="667658" cy="667658"/>
          </a:xfrm>
          <a:prstGeom prst="rect">
            <a:avLst/>
          </a:prstGeom>
        </p:spPr>
      </p:pic>
      <p:sp>
        <p:nvSpPr>
          <p:cNvPr id="5" name="TextBox 4">
            <a:extLst>
              <a:ext uri="{FF2B5EF4-FFF2-40B4-BE49-F238E27FC236}">
                <a16:creationId xmlns:a16="http://schemas.microsoft.com/office/drawing/2014/main" id="{2E03165E-D8E8-C642-BDCB-71AB0CD463D3}"/>
              </a:ext>
            </a:extLst>
          </p:cNvPr>
          <p:cNvSpPr txBox="1"/>
          <p:nvPr/>
        </p:nvSpPr>
        <p:spPr>
          <a:xfrm>
            <a:off x="2799370" y="2572537"/>
            <a:ext cx="8083296" cy="35702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2000" b="1" i="0" u="none" strike="noStrike" kern="1200" cap="none" spc="0" normalizeH="0" baseline="0" noProof="1">
                <a:ln>
                  <a:noFill/>
                </a:ln>
                <a:solidFill>
                  <a:srgbClr val="FFFF00"/>
                </a:solidFill>
                <a:effectLst/>
                <a:uLnTx/>
                <a:uFillTx/>
                <a:latin typeface="Avenir Next LT Pro"/>
              </a:rPr>
              <a:t>PERBEDAAN CODING DAN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2000" noProof="1">
              <a:solidFill>
                <a:srgbClr val="FFFFFF"/>
              </a:solidFill>
              <a:latin typeface="Avenir Next LT Pro"/>
            </a:endParaRPr>
          </a:p>
          <a:p>
            <a:r>
              <a:rPr lang="id-ID" sz="2400" b="1" i="1" noProof="1">
                <a:solidFill>
                  <a:srgbClr val="53D2FF"/>
                </a:solidFill>
              </a:rPr>
              <a:t>Coding</a:t>
            </a:r>
            <a:r>
              <a:rPr lang="id-ID" sz="2400" i="1" noProof="1"/>
              <a:t> </a:t>
            </a:r>
            <a:r>
              <a:rPr lang="id-ID" sz="2400" noProof="1"/>
              <a:t>adalah bagian dari pemrograman yang berhubungan dengan penulisan kode yang bisa diterjemahkan oleh mesin.</a:t>
            </a:r>
          </a:p>
          <a:p>
            <a:endParaRPr lang="id-ID" sz="2400" noProof="1"/>
          </a:p>
          <a:p>
            <a:r>
              <a:rPr lang="id-ID" sz="2400" b="1" i="1" noProof="1">
                <a:solidFill>
                  <a:srgbClr val="FFC000"/>
                </a:solidFill>
              </a:rPr>
              <a:t>Programming</a:t>
            </a:r>
            <a:r>
              <a:rPr lang="id-ID" sz="2400" noProof="1"/>
              <a:t> adalah menciptakan program yang mengikuti standar tertentu dan melakukan tugas tertentu.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Tree>
    <p:extLst>
      <p:ext uri="{BB962C8B-B14F-4D97-AF65-F5344CB8AC3E}">
        <p14:creationId xmlns:p14="http://schemas.microsoft.com/office/powerpoint/2010/main" val="54691980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UJI COBA</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7" name="Picture 6">
            <a:extLst>
              <a:ext uri="{FF2B5EF4-FFF2-40B4-BE49-F238E27FC236}">
                <a16:creationId xmlns:a16="http://schemas.microsoft.com/office/drawing/2014/main" id="{D4D628F4-B9B7-9D45-98CD-092C51015539}"/>
              </a:ext>
            </a:extLst>
          </p:cNvPr>
          <p:cNvPicPr>
            <a:picLocks noChangeAspect="1"/>
          </p:cNvPicPr>
          <p:nvPr/>
        </p:nvPicPr>
        <p:blipFill>
          <a:blip r:embed="rId7">
            <a:extLst>
              <a:ext uri="{28A0092B-C50C-407E-A947-70E740481C1C}">
                <a14:useLocalDpi xmlns:a14="http://schemas.microsoft.com/office/drawing/2010/main" val="0"/>
              </a:ext>
            </a:extLst>
          </a:blip>
          <a:srcRect l="4401" t="28571" r="46477" b="16666"/>
          <a:stretch>
            <a:fillRect/>
          </a:stretch>
        </p:blipFill>
        <p:spPr bwMode="auto">
          <a:xfrm>
            <a:off x="2664307" y="2188474"/>
            <a:ext cx="6863386" cy="4128452"/>
          </a:xfrm>
          <a:prstGeom prst="rect">
            <a:avLst/>
          </a:prstGeom>
          <a:noFill/>
          <a:ln>
            <a:noFill/>
          </a:ln>
        </p:spPr>
      </p:pic>
    </p:spTree>
    <p:extLst>
      <p:ext uri="{BB962C8B-B14F-4D97-AF65-F5344CB8AC3E}">
        <p14:creationId xmlns:p14="http://schemas.microsoft.com/office/powerpoint/2010/main" val="3869424994"/>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UJI COBA</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8" name="Picture 7">
            <a:extLst>
              <a:ext uri="{FF2B5EF4-FFF2-40B4-BE49-F238E27FC236}">
                <a16:creationId xmlns:a16="http://schemas.microsoft.com/office/drawing/2014/main" id="{FC09C91A-AC14-C44D-8E55-65FAC069868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30514" y="3400879"/>
            <a:ext cx="4962525" cy="2371725"/>
          </a:xfrm>
          <a:prstGeom prst="rect">
            <a:avLst/>
          </a:prstGeom>
          <a:noFill/>
          <a:ln>
            <a:noFill/>
          </a:ln>
        </p:spPr>
      </p:pic>
      <p:pic>
        <p:nvPicPr>
          <p:cNvPr id="9" name="Picture 8">
            <a:extLst>
              <a:ext uri="{FF2B5EF4-FFF2-40B4-BE49-F238E27FC236}">
                <a16:creationId xmlns:a16="http://schemas.microsoft.com/office/drawing/2014/main" id="{51D71E47-0D87-0D47-A84C-147DF86A996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89511" y="3400878"/>
            <a:ext cx="4371975" cy="3105150"/>
          </a:xfrm>
          <a:prstGeom prst="rect">
            <a:avLst/>
          </a:prstGeom>
          <a:noFill/>
          <a:ln>
            <a:noFill/>
          </a:ln>
        </p:spPr>
      </p:pic>
      <p:sp>
        <p:nvSpPr>
          <p:cNvPr id="10" name="TextBox 9">
            <a:extLst>
              <a:ext uri="{FF2B5EF4-FFF2-40B4-BE49-F238E27FC236}">
                <a16:creationId xmlns:a16="http://schemas.microsoft.com/office/drawing/2014/main" id="{0B56D009-E839-AC47-86D8-B2D2D8A2972A}"/>
              </a:ext>
            </a:extLst>
          </p:cNvPr>
          <p:cNvSpPr txBox="1"/>
          <p:nvPr/>
        </p:nvSpPr>
        <p:spPr>
          <a:xfrm>
            <a:off x="1035083" y="2869828"/>
            <a:ext cx="11641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before</a:t>
            </a:r>
          </a:p>
        </p:txBody>
      </p:sp>
      <p:sp>
        <p:nvSpPr>
          <p:cNvPr id="11" name="TextBox 10">
            <a:extLst>
              <a:ext uri="{FF2B5EF4-FFF2-40B4-BE49-F238E27FC236}">
                <a16:creationId xmlns:a16="http://schemas.microsoft.com/office/drawing/2014/main" id="{DD40AE7E-FF2B-A64D-A56D-4CFBF47B8C6D}"/>
              </a:ext>
            </a:extLst>
          </p:cNvPr>
          <p:cNvSpPr txBox="1"/>
          <p:nvPr/>
        </p:nvSpPr>
        <p:spPr>
          <a:xfrm>
            <a:off x="6789511" y="2864240"/>
            <a:ext cx="11641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after</a:t>
            </a:r>
          </a:p>
        </p:txBody>
      </p:sp>
    </p:spTree>
    <p:extLst>
      <p:ext uri="{BB962C8B-B14F-4D97-AF65-F5344CB8AC3E}">
        <p14:creationId xmlns:p14="http://schemas.microsoft.com/office/powerpoint/2010/main" val="614222481"/>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SUB PROGRAM</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12" name="Picture 11">
            <a:extLst>
              <a:ext uri="{FF2B5EF4-FFF2-40B4-BE49-F238E27FC236}">
                <a16:creationId xmlns:a16="http://schemas.microsoft.com/office/drawing/2014/main" id="{BD771DFD-B70F-6E44-8E27-6A8CCCBD268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1255" y="3493422"/>
            <a:ext cx="5914343" cy="2637131"/>
          </a:xfrm>
          <a:prstGeom prst="rect">
            <a:avLst/>
          </a:prstGeom>
          <a:noFill/>
          <a:ln>
            <a:noFill/>
          </a:ln>
        </p:spPr>
      </p:pic>
      <p:pic>
        <p:nvPicPr>
          <p:cNvPr id="13" name="Picture 12">
            <a:extLst>
              <a:ext uri="{FF2B5EF4-FFF2-40B4-BE49-F238E27FC236}">
                <a16:creationId xmlns:a16="http://schemas.microsoft.com/office/drawing/2014/main" id="{2C9DCD58-C207-4247-A092-E2D86880702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41818" y="3493421"/>
            <a:ext cx="5177716" cy="2622655"/>
          </a:xfrm>
          <a:prstGeom prst="rect">
            <a:avLst/>
          </a:prstGeom>
          <a:noFill/>
          <a:ln>
            <a:noFill/>
          </a:ln>
        </p:spPr>
      </p:pic>
    </p:spTree>
    <p:extLst>
      <p:ext uri="{BB962C8B-B14F-4D97-AF65-F5344CB8AC3E}">
        <p14:creationId xmlns:p14="http://schemas.microsoft.com/office/powerpoint/2010/main" val="876261537"/>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PANDAS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r>
              <a:rPr lang="en-US" noProof="1"/>
              <a:t>is a fast, powerful, flexible and easy to use open-source data analysis and manipulation tool,</a:t>
            </a:r>
          </a:p>
          <a:p>
            <a:r>
              <a:rPr lang="en-US" noProof="1"/>
              <a:t>built on top of the Python programming language.</a:t>
            </a:r>
          </a:p>
          <a:p>
            <a:endParaRPr lang="en-US" noProof="1"/>
          </a:p>
          <a:p>
            <a:r>
              <a:rPr lang="en-US" noProof="1"/>
              <a:t>Pandas adalah library dari Bahasa Pemrograman Python</a:t>
            </a:r>
          </a:p>
          <a:p>
            <a:r>
              <a:rPr lang="en-US" noProof="1"/>
              <a:t>Pandas digunakan untuk melakukan analisis data (data sets)</a:t>
            </a:r>
          </a:p>
          <a:p>
            <a:r>
              <a:rPr lang="en-US" noProof="1"/>
              <a:t>Fungsi yang dimiliki: Analizing, Cleaning, Exploring, dan Manipulating </a:t>
            </a:r>
          </a:p>
          <a:p>
            <a:endParaRPr lang="en-US" noProof="1"/>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PANDAS</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
        <p:nvSpPr>
          <p:cNvPr id="7" name="TextBox 6">
            <a:extLst>
              <a:ext uri="{FF2B5EF4-FFF2-40B4-BE49-F238E27FC236}">
                <a16:creationId xmlns:a16="http://schemas.microsoft.com/office/drawing/2014/main" id="{F4E5AEE6-295E-AC47-9BE3-F81DB3EDF415}"/>
              </a:ext>
            </a:extLst>
          </p:cNvPr>
          <p:cNvSpPr txBox="1"/>
          <p:nvPr/>
        </p:nvSpPr>
        <p:spPr>
          <a:xfrm>
            <a:off x="5257800" y="5966599"/>
            <a:ext cx="6719596" cy="369332"/>
          </a:xfrm>
          <a:prstGeom prst="rect">
            <a:avLst/>
          </a:prstGeom>
          <a:noFill/>
        </p:spPr>
        <p:txBody>
          <a:bodyPr wrap="none" rtlCol="0">
            <a:spAutoFit/>
          </a:bodyPr>
          <a:lstStyle/>
          <a:p>
            <a:r>
              <a:rPr lang="en-US" dirty="0"/>
              <a:t>https://www.w3schools.com/python/pandas/</a:t>
            </a:r>
            <a:r>
              <a:rPr lang="en-US" dirty="0" err="1"/>
              <a:t>pandas_intro.asp</a:t>
            </a:r>
            <a:endParaRPr lang="en-US" dirty="0"/>
          </a:p>
        </p:txBody>
      </p:sp>
    </p:spTree>
    <p:extLst>
      <p:ext uri="{BB962C8B-B14F-4D97-AF65-F5344CB8AC3E}">
        <p14:creationId xmlns:p14="http://schemas.microsoft.com/office/powerpoint/2010/main" val="2263046169"/>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PANDAS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r>
              <a:rPr lang="en-US" noProof="1"/>
              <a:t>Pandas memberi jawaban tentang data, seperti:</a:t>
            </a:r>
          </a:p>
          <a:p>
            <a:endParaRPr lang="en-US" noProof="1"/>
          </a:p>
          <a:p>
            <a:r>
              <a:rPr lang="en-US" noProof="1"/>
              <a:t>Apakah ada korelasi antara dua atau lebih kolom?</a:t>
            </a:r>
          </a:p>
          <a:p>
            <a:r>
              <a:rPr lang="en-US" noProof="1"/>
              <a:t>Nilai rata-rata?</a:t>
            </a:r>
          </a:p>
          <a:p>
            <a:r>
              <a:rPr lang="en-US" noProof="1"/>
              <a:t>Nilai maksimal?</a:t>
            </a:r>
          </a:p>
          <a:p>
            <a:r>
              <a:rPr lang="en-US" noProof="1"/>
              <a:t>Nilai minimal?</a:t>
            </a:r>
          </a:p>
          <a:p>
            <a:r>
              <a:rPr lang="en-US" noProof="1"/>
              <a:t>Panda juga dapat menghapus baris yang tidak relevan, atau berisi nilai yang salah, seperti nilai kosong atau NULL. Ini disebut membersihkan data.</a:t>
            </a:r>
          </a:p>
          <a:p>
            <a:endParaRPr lang="en-US" noProof="1"/>
          </a:p>
          <a:p>
            <a:r>
              <a:rPr lang="en-US" noProof="1"/>
              <a:t>Source code untuk pandas : https://github.com/pandas-dev/pandas</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PANDAS</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
        <p:nvSpPr>
          <p:cNvPr id="4" name="TextBox 3">
            <a:extLst>
              <a:ext uri="{FF2B5EF4-FFF2-40B4-BE49-F238E27FC236}">
                <a16:creationId xmlns:a16="http://schemas.microsoft.com/office/drawing/2014/main" id="{8CCF1FFE-6F1D-7D4E-9AFF-CEE2F02248B8}"/>
              </a:ext>
            </a:extLst>
          </p:cNvPr>
          <p:cNvSpPr txBox="1"/>
          <p:nvPr/>
        </p:nvSpPr>
        <p:spPr>
          <a:xfrm>
            <a:off x="5257800" y="5966599"/>
            <a:ext cx="6719596" cy="369332"/>
          </a:xfrm>
          <a:prstGeom prst="rect">
            <a:avLst/>
          </a:prstGeom>
          <a:noFill/>
        </p:spPr>
        <p:txBody>
          <a:bodyPr wrap="none" rtlCol="0">
            <a:spAutoFit/>
          </a:bodyPr>
          <a:lstStyle/>
          <a:p>
            <a:r>
              <a:rPr lang="en-US" dirty="0"/>
              <a:t>https://www.w3schools.com/python/pandas/</a:t>
            </a:r>
            <a:r>
              <a:rPr lang="en-US" dirty="0" err="1"/>
              <a:t>pandas_intro.asp</a:t>
            </a:r>
            <a:endParaRPr lang="en-US" dirty="0"/>
          </a:p>
        </p:txBody>
      </p:sp>
    </p:spTree>
    <p:extLst>
      <p:ext uri="{BB962C8B-B14F-4D97-AF65-F5344CB8AC3E}">
        <p14:creationId xmlns:p14="http://schemas.microsoft.com/office/powerpoint/2010/main" val="3005194826"/>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ALUR PRAKTIK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1">
              <a:ln>
                <a:noFill/>
              </a:ln>
              <a:solidFill>
                <a:srgbClr val="FFFFFF"/>
              </a:solidFill>
              <a:effectLst/>
              <a:uLnTx/>
              <a:uFillTx/>
              <a:latin typeface="Avenir Next LT Pro"/>
              <a:ea typeface="+mn-ea"/>
              <a:cs typeface="+mn-cs"/>
            </a:endParaRPr>
          </a:p>
          <a:p>
            <a:pPr marL="342900" indent="-342900">
              <a:buFontTx/>
              <a:buAutoNum type="arabicPeriod"/>
              <a:defRPr/>
            </a:pPr>
            <a:r>
              <a:rPr kumimoji="0" lang="en-US" sz="1800" i="0" u="none" strike="noStrike" kern="1200" cap="none" spc="0" normalizeH="0" baseline="0" noProof="1">
                <a:ln>
                  <a:noFill/>
                </a:ln>
                <a:solidFill>
                  <a:srgbClr val="FFFFFF"/>
                </a:solidFill>
                <a:effectLst/>
                <a:uLnTx/>
                <a:uFillTx/>
                <a:latin typeface="Avenir Next LT Pro"/>
                <a:ea typeface="+mn-ea"/>
                <a:cs typeface="+mn-cs"/>
              </a:rPr>
              <a:t>Import pandas : </a:t>
            </a:r>
            <a:br>
              <a:rPr kumimoji="0" lang="en-US" sz="1800" i="0" u="none" strike="noStrike" kern="1200" cap="none" spc="0" normalizeH="0" baseline="0" noProof="1">
                <a:ln>
                  <a:noFill/>
                </a:ln>
                <a:solidFill>
                  <a:srgbClr val="FFFFFF"/>
                </a:solidFill>
                <a:effectLst/>
                <a:uLnTx/>
                <a:uFillTx/>
                <a:latin typeface="Avenir Next LT Pro"/>
                <a:ea typeface="+mn-ea"/>
                <a:cs typeface="+mn-cs"/>
              </a:rPr>
            </a:br>
            <a:r>
              <a:rPr kumimoji="0" lang="en-US" sz="1800" i="0" u="none" strike="noStrike" kern="1200" cap="none" spc="0" normalizeH="0" baseline="0" noProof="1">
                <a:ln>
                  <a:noFill/>
                </a:ln>
                <a:solidFill>
                  <a:srgbClr val="FFFFFF"/>
                </a:solidFill>
                <a:effectLst/>
                <a:uLnTx/>
                <a:uFillTx/>
                <a:latin typeface="Avenir Next LT Pro"/>
                <a:ea typeface="+mn-ea"/>
                <a:cs typeface="+mn-cs"/>
              </a:rPr>
              <a:t>colab.research.google.com – new notebook</a:t>
            </a:r>
            <a:br>
              <a:rPr kumimoji="0" lang="en-US" sz="1800" i="0" u="none" strike="noStrike" kern="1200" cap="none" spc="0" normalizeH="0" baseline="0" noProof="1">
                <a:ln>
                  <a:noFill/>
                </a:ln>
                <a:solidFill>
                  <a:srgbClr val="FFFFFF"/>
                </a:solidFill>
                <a:effectLst/>
                <a:uLnTx/>
                <a:uFillTx/>
                <a:latin typeface="Avenir Next LT Pro"/>
                <a:ea typeface="+mn-ea"/>
                <a:cs typeface="+mn-cs"/>
              </a:rPr>
            </a:br>
            <a:r>
              <a:rPr kumimoji="0" lang="en-US" sz="1800" i="0" u="none" strike="noStrike" kern="1200" cap="none" spc="0" normalizeH="0" baseline="0" noProof="1">
                <a:ln>
                  <a:noFill/>
                </a:ln>
                <a:solidFill>
                  <a:srgbClr val="FFFFFF"/>
                </a:solidFill>
                <a:effectLst/>
                <a:uLnTx/>
                <a:uFillTx/>
                <a:latin typeface="Avenir Next LT Pro"/>
                <a:ea typeface="+mn-ea"/>
                <a:cs typeface="+mn-cs"/>
              </a:rPr>
              <a:t>	</a:t>
            </a:r>
            <a:r>
              <a:rPr lang="en-US" noProof="1"/>
              <a:t>import pandas as pd</a:t>
            </a:r>
          </a:p>
          <a:p>
            <a:pPr marL="342900" indent="-342900">
              <a:buFontTx/>
              <a:buAutoNum type="arabicPeriod"/>
              <a:defRPr/>
            </a:pPr>
            <a:r>
              <a:rPr kumimoji="0" lang="en-US" sz="1800" i="0" u="none" strike="noStrike" kern="1200" cap="none" spc="0" normalizeH="0" baseline="0" noProof="1">
                <a:ln>
                  <a:noFill/>
                </a:ln>
                <a:solidFill>
                  <a:srgbClr val="FFFFFF"/>
                </a:solidFill>
                <a:effectLst/>
                <a:uLnTx/>
                <a:uFillTx/>
                <a:latin typeface="Avenir Next LT Pro"/>
                <a:ea typeface="+mn-ea"/>
                <a:cs typeface="+mn-cs"/>
              </a:rPr>
              <a:t>Print Text : </a:t>
            </a:r>
            <a:r>
              <a:rPr lang="en-US" noProof="1"/>
              <a:t>print('Sekarang sesi workshop bersama’)</a:t>
            </a:r>
            <a:endParaRPr kumimoji="0" lang="en-US" sz="1800" i="0" u="none" strike="noStrike" kern="1200" cap="none" spc="0" normalizeH="0" baseline="0" noProof="1">
              <a:ln>
                <a:noFill/>
              </a:ln>
              <a:solidFill>
                <a:srgbClr val="FFFFFF"/>
              </a:solidFill>
              <a:effectLst/>
              <a:uLnTx/>
              <a:uFillTx/>
              <a:latin typeface="Avenir Next LT Pro"/>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i="0" u="none" strike="noStrike" kern="1200" cap="none" spc="0" normalizeH="0" baseline="0" noProof="1">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Tree>
    <p:extLst>
      <p:ext uri="{BB962C8B-B14F-4D97-AF65-F5344CB8AC3E}">
        <p14:creationId xmlns:p14="http://schemas.microsoft.com/office/powerpoint/2010/main" val="1382987211"/>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ALUR PRAKTIK – CREATE DATA SETS</a:t>
            </a:r>
            <a:endParaRPr kumimoji="0" lang="en-US" sz="1800" i="0" u="none" strike="noStrike" kern="1200" cap="none" spc="0" normalizeH="0" baseline="0" noProof="0" dirty="0">
              <a:ln>
                <a:noFill/>
              </a:ln>
              <a:solidFill>
                <a:srgbClr val="FFFFFF"/>
              </a:solidFill>
              <a:effectLst/>
              <a:uLnTx/>
              <a:uFillTx/>
              <a:latin typeface="Avenir Next LT Pro"/>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7" name="Picture 6">
            <a:extLst>
              <a:ext uri="{FF2B5EF4-FFF2-40B4-BE49-F238E27FC236}">
                <a16:creationId xmlns:a16="http://schemas.microsoft.com/office/drawing/2014/main" id="{5086C56B-275F-4A49-A3D0-6E259113867E}"/>
              </a:ext>
            </a:extLst>
          </p:cNvPr>
          <p:cNvPicPr>
            <a:picLocks noChangeAspect="1"/>
          </p:cNvPicPr>
          <p:nvPr/>
        </p:nvPicPr>
        <p:blipFill>
          <a:blip r:embed="rId7"/>
          <a:stretch>
            <a:fillRect/>
          </a:stretch>
        </p:blipFill>
        <p:spPr>
          <a:xfrm>
            <a:off x="957943" y="3083149"/>
            <a:ext cx="3911600" cy="2032000"/>
          </a:xfrm>
          <a:prstGeom prst="rect">
            <a:avLst/>
          </a:prstGeom>
        </p:spPr>
      </p:pic>
      <p:pic>
        <p:nvPicPr>
          <p:cNvPr id="8" name="Picture 7">
            <a:extLst>
              <a:ext uri="{FF2B5EF4-FFF2-40B4-BE49-F238E27FC236}">
                <a16:creationId xmlns:a16="http://schemas.microsoft.com/office/drawing/2014/main" id="{F2D13615-F33C-A84B-A9DC-4182D7B22827}"/>
              </a:ext>
            </a:extLst>
          </p:cNvPr>
          <p:cNvPicPr>
            <a:picLocks noChangeAspect="1"/>
          </p:cNvPicPr>
          <p:nvPr/>
        </p:nvPicPr>
        <p:blipFill>
          <a:blip r:embed="rId8"/>
          <a:stretch>
            <a:fillRect/>
          </a:stretch>
        </p:blipFill>
        <p:spPr>
          <a:xfrm>
            <a:off x="6961891" y="3541824"/>
            <a:ext cx="2235200" cy="952500"/>
          </a:xfrm>
          <a:prstGeom prst="rect">
            <a:avLst/>
          </a:prstGeom>
        </p:spPr>
      </p:pic>
      <p:sp>
        <p:nvSpPr>
          <p:cNvPr id="9" name="Right Arrow 8">
            <a:extLst>
              <a:ext uri="{FF2B5EF4-FFF2-40B4-BE49-F238E27FC236}">
                <a16:creationId xmlns:a16="http://schemas.microsoft.com/office/drawing/2014/main" id="{D1765151-93E5-AC4B-8392-D0102D5DF300}"/>
              </a:ext>
            </a:extLst>
          </p:cNvPr>
          <p:cNvSpPr/>
          <p:nvPr/>
        </p:nvSpPr>
        <p:spPr>
          <a:xfrm>
            <a:off x="5165749" y="3867825"/>
            <a:ext cx="1323474" cy="30049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77136"/>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rPr>
              <a:t>ALUR PRAKTIK – MEMBUAT SERIES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00B0F0"/>
                </a:solidFill>
                <a:effectLst/>
                <a:uLnTx/>
                <a:uFillTx/>
                <a:latin typeface="Avenir Next LT Pro"/>
              </a:rPr>
              <a:t>Series</a:t>
            </a:r>
            <a:r>
              <a:rPr kumimoji="0" lang="en-US" sz="1800" i="0" u="none" strike="noStrike" kern="1200" cap="none" spc="0" normalizeH="0" baseline="0" noProof="1">
                <a:ln>
                  <a:noFill/>
                </a:ln>
                <a:solidFill>
                  <a:srgbClr val="FFFFFF"/>
                </a:solidFill>
                <a:effectLst/>
                <a:uLnTx/>
                <a:uFillTx/>
                <a:latin typeface="Avenir Next LT Pro"/>
              </a:rPr>
              <a:t> : series pada pandas menyerupai kolom pada tabel.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1">
                <a:solidFill>
                  <a:srgbClr val="FFFFFF"/>
                </a:solidFill>
                <a:latin typeface="Avenir Next LT Pro"/>
              </a:rPr>
              <a:t>Series pada pandas adalah array 1 dimensi yang menyimpan data (segala tipe)</a:t>
            </a:r>
            <a:endParaRPr kumimoji="0" lang="en-US" sz="1800" i="0" u="none" strike="noStrike" kern="1200" cap="none" spc="0" normalizeH="0" baseline="0" noProof="1">
              <a:ln>
                <a:noFill/>
              </a:ln>
              <a:solidFill>
                <a:srgbClr val="FFFFFF"/>
              </a:solidFill>
              <a:effectLst/>
              <a:uLnTx/>
              <a:uFillTx/>
              <a:latin typeface="Avenir Next LT Pro"/>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i="0" u="none" strike="noStrike" kern="1200" cap="none" spc="0" normalizeH="0" baseline="0" noProof="1">
              <a:ln>
                <a:noFill/>
              </a:ln>
              <a:solidFill>
                <a:srgbClr val="FFFFFF"/>
              </a:solidFill>
              <a:effectLst/>
              <a:uLnTx/>
              <a:uFillTx/>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4" name="Picture 3">
            <a:extLst>
              <a:ext uri="{FF2B5EF4-FFF2-40B4-BE49-F238E27FC236}">
                <a16:creationId xmlns:a16="http://schemas.microsoft.com/office/drawing/2014/main" id="{853C39D9-9626-8846-B44E-AD8956BA32D5}"/>
              </a:ext>
            </a:extLst>
          </p:cNvPr>
          <p:cNvPicPr>
            <a:picLocks noChangeAspect="1"/>
          </p:cNvPicPr>
          <p:nvPr/>
        </p:nvPicPr>
        <p:blipFill>
          <a:blip r:embed="rId7"/>
          <a:stretch>
            <a:fillRect/>
          </a:stretch>
        </p:blipFill>
        <p:spPr>
          <a:xfrm>
            <a:off x="8665029" y="3845839"/>
            <a:ext cx="2844800" cy="2387600"/>
          </a:xfrm>
          <a:prstGeom prst="rect">
            <a:avLst/>
          </a:prstGeom>
        </p:spPr>
      </p:pic>
      <p:sp>
        <p:nvSpPr>
          <p:cNvPr id="10" name="TextBox 9">
            <a:extLst>
              <a:ext uri="{FF2B5EF4-FFF2-40B4-BE49-F238E27FC236}">
                <a16:creationId xmlns:a16="http://schemas.microsoft.com/office/drawing/2014/main" id="{0A0467A4-1784-744F-8E62-72454E9628C2}"/>
              </a:ext>
            </a:extLst>
          </p:cNvPr>
          <p:cNvSpPr txBox="1"/>
          <p:nvPr/>
        </p:nvSpPr>
        <p:spPr>
          <a:xfrm>
            <a:off x="957943" y="3845839"/>
            <a:ext cx="7358743" cy="2585323"/>
          </a:xfrm>
          <a:prstGeom prst="rect">
            <a:avLst/>
          </a:prstGeom>
          <a:noFill/>
        </p:spPr>
        <p:txBody>
          <a:bodyPr wrap="square" rtlCol="0">
            <a:spAutoFit/>
          </a:bodyPr>
          <a:lstStyle/>
          <a:p>
            <a:r>
              <a:rPr lang="en-US" b="1" noProof="1">
                <a:solidFill>
                  <a:srgbClr val="FFFF00"/>
                </a:solidFill>
              </a:rPr>
              <a:t>Labels</a:t>
            </a:r>
          </a:p>
          <a:p>
            <a:r>
              <a:rPr lang="en-US" noProof="1"/>
              <a:t>Jika tidak ditentukan, nilai pada array diberikan label sesuai dengan nomor indeksnya. Nilai pertama memiliki indeks 0, nilai kedua memiliki indeks 1 dst.</a:t>
            </a:r>
          </a:p>
          <a:p>
            <a:endParaRPr lang="en-US" noProof="1"/>
          </a:p>
          <a:p>
            <a:r>
              <a:rPr lang="en-US" noProof="1"/>
              <a:t>Label ini dapat digunakan untuk mengakses nilai tertentu.</a:t>
            </a:r>
          </a:p>
          <a:p>
            <a:endParaRPr lang="en-US" noProof="1"/>
          </a:p>
          <a:p>
            <a:r>
              <a:rPr lang="en-US" noProof="1"/>
              <a:t>Coba perintah : print(myvar[0])</a:t>
            </a:r>
          </a:p>
          <a:p>
            <a:r>
              <a:rPr lang="en-US" noProof="1"/>
              <a:t>Apa hasilnya?</a:t>
            </a:r>
          </a:p>
        </p:txBody>
      </p:sp>
    </p:spTree>
    <p:extLst>
      <p:ext uri="{BB962C8B-B14F-4D97-AF65-F5344CB8AC3E}">
        <p14:creationId xmlns:p14="http://schemas.microsoft.com/office/powerpoint/2010/main" val="1226098428"/>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rPr>
              <a:t>ALUR PRAKTIK – MEMBUAT LABELS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1">
                <a:ln>
                  <a:noFill/>
                </a:ln>
                <a:solidFill>
                  <a:srgbClr val="FFFFFF"/>
                </a:solidFill>
                <a:effectLst/>
                <a:uLnTx/>
                <a:uFillTx/>
                <a:latin typeface="Avenir Next LT Pro"/>
              </a:rPr>
              <a:t>Pada langkah sebelumnya, labels tidak kita definisikan.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1">
                <a:solidFill>
                  <a:srgbClr val="FFFFFF"/>
                </a:solidFill>
                <a:latin typeface="Avenir Next LT Pro"/>
              </a:rPr>
              <a:t>Sekarang kita akan mencoba mendefinisikan label pada series yang kita miliki.</a:t>
            </a:r>
            <a:endParaRPr kumimoji="0" lang="en-US" sz="1800" i="0" u="none" strike="noStrike" kern="1200" cap="none" spc="0" normalizeH="0" baseline="0" noProof="1">
              <a:ln>
                <a:noFill/>
              </a:ln>
              <a:solidFill>
                <a:srgbClr val="FFFFFF"/>
              </a:solidFill>
              <a:effectLst/>
              <a:uLnTx/>
              <a:uFillTx/>
              <a:latin typeface="Avenir Next LT Pro"/>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i="0" u="none" strike="noStrike" kern="1200" cap="none" spc="0" normalizeH="0" baseline="0" noProof="1">
              <a:ln>
                <a:noFill/>
              </a:ln>
              <a:solidFill>
                <a:srgbClr val="FFFFFF"/>
              </a:solidFill>
              <a:effectLst/>
              <a:uLnTx/>
              <a:uFillTx/>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7" name="Picture 6">
            <a:extLst>
              <a:ext uri="{FF2B5EF4-FFF2-40B4-BE49-F238E27FC236}">
                <a16:creationId xmlns:a16="http://schemas.microsoft.com/office/drawing/2014/main" id="{375CBCA1-9C98-104B-9187-F781FD9247A8}"/>
              </a:ext>
            </a:extLst>
          </p:cNvPr>
          <p:cNvPicPr>
            <a:picLocks noChangeAspect="1"/>
          </p:cNvPicPr>
          <p:nvPr/>
        </p:nvPicPr>
        <p:blipFill>
          <a:blip r:embed="rId7"/>
          <a:stretch>
            <a:fillRect/>
          </a:stretch>
        </p:blipFill>
        <p:spPr>
          <a:xfrm>
            <a:off x="4037693" y="3725445"/>
            <a:ext cx="5092700" cy="1308100"/>
          </a:xfrm>
          <a:prstGeom prst="rect">
            <a:avLst/>
          </a:prstGeom>
        </p:spPr>
      </p:pic>
      <p:sp>
        <p:nvSpPr>
          <p:cNvPr id="8" name="TextBox 7">
            <a:extLst>
              <a:ext uri="{FF2B5EF4-FFF2-40B4-BE49-F238E27FC236}">
                <a16:creationId xmlns:a16="http://schemas.microsoft.com/office/drawing/2014/main" id="{936ECCAB-14B0-3A4C-BC85-A89FE32D95CB}"/>
              </a:ext>
            </a:extLst>
          </p:cNvPr>
          <p:cNvSpPr txBox="1"/>
          <p:nvPr/>
        </p:nvSpPr>
        <p:spPr>
          <a:xfrm>
            <a:off x="957943" y="5391774"/>
            <a:ext cx="4252383" cy="369332"/>
          </a:xfrm>
          <a:prstGeom prst="rect">
            <a:avLst/>
          </a:prstGeom>
          <a:noFill/>
        </p:spPr>
        <p:txBody>
          <a:bodyPr wrap="none" rtlCol="0">
            <a:spAutoFit/>
          </a:bodyPr>
          <a:lstStyle/>
          <a:p>
            <a:r>
              <a:rPr lang="en-US" noProof="1"/>
              <a:t>Apa hasilnya? Sudahkah Anda paham?</a:t>
            </a:r>
          </a:p>
        </p:txBody>
      </p:sp>
    </p:spTree>
    <p:extLst>
      <p:ext uri="{BB962C8B-B14F-4D97-AF65-F5344CB8AC3E}">
        <p14:creationId xmlns:p14="http://schemas.microsoft.com/office/powerpoint/2010/main" val="3300858450"/>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ALUR PRAKTIK – MEMBUAT KEY/VALUE OBJECT AS SERIES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pPr lvl="0">
              <a:defRPr/>
            </a:pPr>
            <a:r>
              <a:rPr lang="en-US" noProof="1">
                <a:solidFill>
                  <a:srgbClr val="FFFFFF"/>
                </a:solidFill>
              </a:rPr>
              <a:t>Kita juga dapat menggunakan objek Key/Value, seperti kamus, saat membuat Seri.</a:t>
            </a:r>
          </a:p>
          <a:p>
            <a:pPr lvl="0">
              <a:defRPr/>
            </a:pPr>
            <a:r>
              <a:rPr kumimoji="0" lang="en-US" sz="1800" i="0" u="none" strike="noStrike" kern="1200" cap="none" spc="0" normalizeH="0" baseline="0" noProof="1">
                <a:ln>
                  <a:noFill/>
                </a:ln>
                <a:solidFill>
                  <a:srgbClr val="FFFFFF"/>
                </a:solidFill>
                <a:effectLst/>
                <a:uLnTx/>
                <a:uFillTx/>
                <a:latin typeface="Avenir Next LT Pro"/>
                <a:ea typeface="+mn-ea"/>
                <a:cs typeface="+mn-cs"/>
              </a:rPr>
              <a:t>Perhatikan contoh di bawah:</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4" name="Picture 3">
            <a:extLst>
              <a:ext uri="{FF2B5EF4-FFF2-40B4-BE49-F238E27FC236}">
                <a16:creationId xmlns:a16="http://schemas.microsoft.com/office/drawing/2014/main" id="{B57FB37D-5072-6644-9F1F-4EDBF0CC364E}"/>
              </a:ext>
            </a:extLst>
          </p:cNvPr>
          <p:cNvPicPr>
            <a:picLocks noChangeAspect="1"/>
          </p:cNvPicPr>
          <p:nvPr/>
        </p:nvPicPr>
        <p:blipFill>
          <a:blip r:embed="rId7"/>
          <a:stretch>
            <a:fillRect/>
          </a:stretch>
        </p:blipFill>
        <p:spPr>
          <a:xfrm>
            <a:off x="3903133" y="3648265"/>
            <a:ext cx="5626100" cy="2425700"/>
          </a:xfrm>
          <a:prstGeom prst="rect">
            <a:avLst/>
          </a:prstGeom>
        </p:spPr>
      </p:pic>
    </p:spTree>
    <p:extLst>
      <p:ext uri="{BB962C8B-B14F-4D97-AF65-F5344CB8AC3E}">
        <p14:creationId xmlns:p14="http://schemas.microsoft.com/office/powerpoint/2010/main" val="109694118"/>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171" y="167498"/>
            <a:ext cx="667658" cy="667658"/>
          </a:xfrm>
          <a:prstGeom prst="rect">
            <a:avLst/>
          </a:prstGeom>
        </p:spPr>
      </p:pic>
      <p:sp>
        <p:nvSpPr>
          <p:cNvPr id="5" name="TextBox 4">
            <a:extLst>
              <a:ext uri="{FF2B5EF4-FFF2-40B4-BE49-F238E27FC236}">
                <a16:creationId xmlns:a16="http://schemas.microsoft.com/office/drawing/2014/main" id="{2E03165E-D8E8-C642-BDCB-71AB0CD463D3}"/>
              </a:ext>
            </a:extLst>
          </p:cNvPr>
          <p:cNvSpPr txBox="1"/>
          <p:nvPr/>
        </p:nvSpPr>
        <p:spPr>
          <a:xfrm>
            <a:off x="2799370" y="2485454"/>
            <a:ext cx="8589066"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1" i="0" u="none" strike="noStrike" kern="1200" cap="none" spc="0" normalizeH="0" baseline="0" noProof="1">
                <a:ln>
                  <a:noFill/>
                </a:ln>
                <a:solidFill>
                  <a:srgbClr val="FFFF00"/>
                </a:solidFill>
                <a:effectLst/>
                <a:uLnTx/>
                <a:uFillTx/>
                <a:latin typeface="Avenir Next LT Pro"/>
              </a:rPr>
              <a:t>PERBEDAAN CODING DAN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noProof="1">
              <a:solidFill>
                <a:srgbClr val="FFFFFF"/>
              </a:solidFill>
              <a:latin typeface="Avenir Next LT Pro"/>
            </a:endParaRPr>
          </a:p>
          <a:p>
            <a:r>
              <a:rPr lang="id-ID" b="1" i="1" noProof="1">
                <a:solidFill>
                  <a:srgbClr val="53D2FF"/>
                </a:solidFill>
              </a:rPr>
              <a:t>Coding</a:t>
            </a:r>
            <a:r>
              <a:rPr lang="id-ID" i="1" noProof="1"/>
              <a:t> </a:t>
            </a:r>
            <a:r>
              <a:rPr lang="id-ID" noProof="1"/>
              <a:t>tidak memerlukan banyak </a:t>
            </a:r>
            <a:r>
              <a:rPr lang="id-ID" i="1" noProof="1"/>
              <a:t>software</a:t>
            </a:r>
            <a:r>
              <a:rPr lang="id-ID" noProof="1"/>
              <a:t> karena </a:t>
            </a:r>
            <a:r>
              <a:rPr lang="id-ID" i="1" noProof="1"/>
              <a:t>coding</a:t>
            </a:r>
            <a:r>
              <a:rPr lang="id-ID" noProof="1"/>
              <a:t> hanyalah tindakan penerjemahan bahasa manusia ke bahasa mesin. Dalam arti lain, </a:t>
            </a:r>
            <a:r>
              <a:rPr lang="id-ID" i="1" noProof="1"/>
              <a:t>coding</a:t>
            </a:r>
            <a:r>
              <a:rPr lang="id-ID" noProof="1"/>
              <a:t> hanyalah penyuntingan teks sederhana yang dapat dilakukan di wordpad atau notepad. </a:t>
            </a:r>
          </a:p>
          <a:p>
            <a:endParaRPr lang="id-ID" noProof="1"/>
          </a:p>
          <a:p>
            <a:r>
              <a:rPr lang="id-ID" b="1" noProof="1">
                <a:solidFill>
                  <a:srgbClr val="FFC000"/>
                </a:solidFill>
              </a:rPr>
              <a:t>Pemrograman</a:t>
            </a:r>
            <a:r>
              <a:rPr lang="id-ID" noProof="1"/>
              <a:t> mengharuskan anda melakukan tinjauan dan analisis dokumen bersama dengan pengkodean yang memerlukan alat tambahan. Alat ini termasuk alat analisis kode, generator kode, database, kerangka kerja pengujian, kompilasi, perakit GUI, perakit, pengurang, dan pemodelan algoritma. Seorang programmer membutuhkan banyak keahlian untuk mendapatkan keterampilan ini. Mereka juga harus mampu memahami dan menciptakan struktur data yang rumit.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Tree>
    <p:extLst>
      <p:ext uri="{BB962C8B-B14F-4D97-AF65-F5344CB8AC3E}">
        <p14:creationId xmlns:p14="http://schemas.microsoft.com/office/powerpoint/2010/main" val="16980892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1020354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ALUR PRAKTIK – MEMBUAT KEY/VALUE OBJECT AS SERIES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pPr lvl="0">
              <a:defRPr/>
            </a:pPr>
            <a:r>
              <a:rPr lang="en-US" noProof="1">
                <a:solidFill>
                  <a:srgbClr val="FFFFFF"/>
                </a:solidFill>
              </a:rPr>
              <a:t>Apabila menggunakan Key/Values, maka saat akan memilih object tertentu, kita dapat memanggilnya dengan bantuan syntax index.</a:t>
            </a:r>
          </a:p>
          <a:p>
            <a:pPr lvl="0">
              <a:defRPr/>
            </a:pPr>
            <a:r>
              <a:rPr kumimoji="0" lang="en-US" sz="1800" i="0" u="none" strike="noStrike" kern="1200" cap="none" spc="0" normalizeH="0" baseline="0" noProof="1">
                <a:ln>
                  <a:noFill/>
                </a:ln>
                <a:solidFill>
                  <a:srgbClr val="FFFFFF"/>
                </a:solidFill>
                <a:effectLst/>
                <a:uLnTx/>
                <a:uFillTx/>
                <a:latin typeface="Avenir Next LT Pro"/>
                <a:ea typeface="+mn-ea"/>
                <a:cs typeface="+mn-cs"/>
              </a:rPr>
              <a:t>Perhatikan contoh di bawah:</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8" name="Picture 7">
            <a:extLst>
              <a:ext uri="{FF2B5EF4-FFF2-40B4-BE49-F238E27FC236}">
                <a16:creationId xmlns:a16="http://schemas.microsoft.com/office/drawing/2014/main" id="{0E25C02E-9B35-2948-8C1E-C07898234C2D}"/>
              </a:ext>
            </a:extLst>
          </p:cNvPr>
          <p:cNvPicPr>
            <a:picLocks noChangeAspect="1"/>
          </p:cNvPicPr>
          <p:nvPr/>
        </p:nvPicPr>
        <p:blipFill>
          <a:blip r:embed="rId7"/>
          <a:stretch>
            <a:fillRect/>
          </a:stretch>
        </p:blipFill>
        <p:spPr>
          <a:xfrm>
            <a:off x="6465527" y="3429000"/>
            <a:ext cx="3505200" cy="3340100"/>
          </a:xfrm>
          <a:prstGeom prst="rect">
            <a:avLst/>
          </a:prstGeom>
        </p:spPr>
      </p:pic>
    </p:spTree>
    <p:extLst>
      <p:ext uri="{BB962C8B-B14F-4D97-AF65-F5344CB8AC3E}">
        <p14:creationId xmlns:p14="http://schemas.microsoft.com/office/powerpoint/2010/main" val="2738643321"/>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5863962"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rPr>
              <a:t>ALUR PRAKTIK – LOCATE 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pPr lvl="0">
              <a:defRPr/>
            </a:pPr>
            <a:r>
              <a:rPr lang="en-US" noProof="1">
                <a:solidFill>
                  <a:srgbClr val="FFFFFF"/>
                </a:solidFill>
              </a:rPr>
              <a:t>Seperti yang Anda lihat dari slide sebelumnya, DataFrame seperti tabel dengan baris dan kolom.</a:t>
            </a:r>
          </a:p>
          <a:p>
            <a:pPr lvl="0">
              <a:defRPr/>
            </a:pPr>
            <a:endParaRPr lang="en-US" noProof="1">
              <a:solidFill>
                <a:srgbClr val="FFFFFF"/>
              </a:solidFill>
            </a:endParaRPr>
          </a:p>
          <a:p>
            <a:pPr lvl="0">
              <a:defRPr/>
            </a:pPr>
            <a:r>
              <a:rPr lang="en-US" noProof="1">
                <a:solidFill>
                  <a:srgbClr val="FFFFFF"/>
                </a:solidFill>
              </a:rPr>
              <a:t>Panda menggunakan atribut </a:t>
            </a:r>
            <a:r>
              <a:rPr lang="en-US" b="1" noProof="1">
                <a:solidFill>
                  <a:srgbClr val="FFFFFF"/>
                </a:solidFill>
              </a:rPr>
              <a:t>loc</a:t>
            </a:r>
            <a:r>
              <a:rPr lang="en-US" noProof="1">
                <a:solidFill>
                  <a:srgbClr val="FFFFFF"/>
                </a:solidFill>
              </a:rPr>
              <a:t> untuk mengembalikan satu atau lebih baris yang ditentukan</a:t>
            </a:r>
            <a:endParaRPr kumimoji="0" lang="en-US" sz="1800" i="0" u="none" strike="noStrike" kern="1200" cap="none" spc="0" normalizeH="0" baseline="0" noProof="1">
              <a:ln>
                <a:noFill/>
              </a:ln>
              <a:solidFill>
                <a:srgbClr val="FFFFFF"/>
              </a:solidFill>
              <a:effectLst/>
              <a:uLnTx/>
              <a:uFillTx/>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4" name="Picture 3">
            <a:extLst>
              <a:ext uri="{FF2B5EF4-FFF2-40B4-BE49-F238E27FC236}">
                <a16:creationId xmlns:a16="http://schemas.microsoft.com/office/drawing/2014/main" id="{1A0C37EE-70C5-9946-9897-E5E7C74EC073}"/>
              </a:ext>
            </a:extLst>
          </p:cNvPr>
          <p:cNvPicPr>
            <a:picLocks noChangeAspect="1"/>
          </p:cNvPicPr>
          <p:nvPr/>
        </p:nvPicPr>
        <p:blipFill>
          <a:blip r:embed="rId7"/>
          <a:stretch>
            <a:fillRect/>
          </a:stretch>
        </p:blipFill>
        <p:spPr>
          <a:xfrm>
            <a:off x="7050890" y="2474187"/>
            <a:ext cx="3597057" cy="1419891"/>
          </a:xfrm>
          <a:prstGeom prst="rect">
            <a:avLst/>
          </a:prstGeom>
        </p:spPr>
      </p:pic>
      <p:pic>
        <p:nvPicPr>
          <p:cNvPr id="8" name="Picture 7">
            <a:extLst>
              <a:ext uri="{FF2B5EF4-FFF2-40B4-BE49-F238E27FC236}">
                <a16:creationId xmlns:a16="http://schemas.microsoft.com/office/drawing/2014/main" id="{AF18FECA-3EC1-E64C-8058-452319968DDE}"/>
              </a:ext>
            </a:extLst>
          </p:cNvPr>
          <p:cNvPicPr>
            <a:picLocks noChangeAspect="1"/>
          </p:cNvPicPr>
          <p:nvPr/>
        </p:nvPicPr>
        <p:blipFill>
          <a:blip r:embed="rId8"/>
          <a:stretch>
            <a:fillRect/>
          </a:stretch>
        </p:blipFill>
        <p:spPr>
          <a:xfrm>
            <a:off x="1075824" y="5049621"/>
            <a:ext cx="2628900" cy="1003300"/>
          </a:xfrm>
          <a:prstGeom prst="rect">
            <a:avLst/>
          </a:prstGeom>
        </p:spPr>
      </p:pic>
      <p:sp>
        <p:nvSpPr>
          <p:cNvPr id="9" name="Right Arrow 8">
            <a:extLst>
              <a:ext uri="{FF2B5EF4-FFF2-40B4-BE49-F238E27FC236}">
                <a16:creationId xmlns:a16="http://schemas.microsoft.com/office/drawing/2014/main" id="{303498C5-AB42-1B40-82B5-A1C375A5F79A}"/>
              </a:ext>
            </a:extLst>
          </p:cNvPr>
          <p:cNvSpPr/>
          <p:nvPr/>
        </p:nvSpPr>
        <p:spPr>
          <a:xfrm>
            <a:off x="3901955" y="5359490"/>
            <a:ext cx="1949865" cy="41639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TextBox 10">
            <a:extLst>
              <a:ext uri="{FF2B5EF4-FFF2-40B4-BE49-F238E27FC236}">
                <a16:creationId xmlns:a16="http://schemas.microsoft.com/office/drawing/2014/main" id="{A2430DCC-0041-D844-8F94-35C915BF6F8F}"/>
              </a:ext>
            </a:extLst>
          </p:cNvPr>
          <p:cNvSpPr txBox="1"/>
          <p:nvPr/>
        </p:nvSpPr>
        <p:spPr>
          <a:xfrm>
            <a:off x="5938197" y="5372576"/>
            <a:ext cx="5476499" cy="369332"/>
          </a:xfrm>
          <a:prstGeom prst="rect">
            <a:avLst/>
          </a:prstGeom>
          <a:noFill/>
        </p:spPr>
        <p:txBody>
          <a:bodyPr wrap="none" rtlCol="0">
            <a:spAutoFit/>
          </a:bodyPr>
          <a:lstStyle/>
          <a:p>
            <a:r>
              <a:rPr lang="en-US" noProof="1"/>
              <a:t>Kalau outputnya seperti ini, bagaimana syntaxnya?</a:t>
            </a:r>
          </a:p>
        </p:txBody>
      </p:sp>
    </p:spTree>
    <p:extLst>
      <p:ext uri="{BB962C8B-B14F-4D97-AF65-F5344CB8AC3E}">
        <p14:creationId xmlns:p14="http://schemas.microsoft.com/office/powerpoint/2010/main" val="1164075303"/>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991860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rPr>
              <a:t>ALUR PRAKTIK – LOCATE 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1">
              <a:solidFill>
                <a:srgbClr val="FFFFFF"/>
              </a:solidFill>
              <a:latin typeface="Avenir Next LT Pro"/>
            </a:endParaRPr>
          </a:p>
          <a:p>
            <a:pPr lvl="0">
              <a:defRPr/>
            </a:pPr>
            <a:r>
              <a:rPr kumimoji="0" lang="en-US" sz="1800" i="0" u="none" strike="noStrike" kern="1200" cap="none" spc="0" normalizeH="0" baseline="0" noProof="1">
                <a:ln>
                  <a:noFill/>
                </a:ln>
                <a:solidFill>
                  <a:srgbClr val="FFFFFF"/>
                </a:solidFill>
                <a:effectLst/>
                <a:uLnTx/>
                <a:uFillTx/>
                <a:latin typeface="Avenir Next LT Pro"/>
              </a:rPr>
              <a:t>Contoh berikut, memberikan kita pengetahuan, bahwa dengan </a:t>
            </a:r>
            <a:r>
              <a:rPr lang="en-US" b="1" noProof="1">
                <a:solidFill>
                  <a:srgbClr val="FFFFFF"/>
                </a:solidFill>
                <a:latin typeface="Avenir Next LT Pro"/>
              </a:rPr>
              <a:t>index </a:t>
            </a:r>
            <a:r>
              <a:rPr lang="en-US" noProof="1">
                <a:solidFill>
                  <a:srgbClr val="FFFFFF"/>
                </a:solidFill>
                <a:latin typeface="Avenir Next LT Pro"/>
              </a:rPr>
              <a:t>kita bisa memberikan nama pada setiap row</a:t>
            </a:r>
            <a:endParaRPr kumimoji="0" lang="en-US" sz="1800" i="0" u="none" strike="noStrike" kern="1200" cap="none" spc="0" normalizeH="0" baseline="0" noProof="1">
              <a:ln>
                <a:noFill/>
              </a:ln>
              <a:solidFill>
                <a:srgbClr val="FFFFFF"/>
              </a:solidFill>
              <a:effectLst/>
              <a:uLnTx/>
              <a:uFillTx/>
              <a:latin typeface="Avenir Next LT Pro"/>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7" name="Picture 6">
            <a:extLst>
              <a:ext uri="{FF2B5EF4-FFF2-40B4-BE49-F238E27FC236}">
                <a16:creationId xmlns:a16="http://schemas.microsoft.com/office/drawing/2014/main" id="{4DC309E3-647A-9942-B084-205738087D42}"/>
              </a:ext>
            </a:extLst>
          </p:cNvPr>
          <p:cNvPicPr>
            <a:picLocks noChangeAspect="1"/>
          </p:cNvPicPr>
          <p:nvPr/>
        </p:nvPicPr>
        <p:blipFill>
          <a:blip r:embed="rId7"/>
          <a:stretch>
            <a:fillRect/>
          </a:stretch>
        </p:blipFill>
        <p:spPr>
          <a:xfrm>
            <a:off x="4182979" y="3481846"/>
            <a:ext cx="6400800" cy="3124200"/>
          </a:xfrm>
          <a:prstGeom prst="rect">
            <a:avLst/>
          </a:prstGeom>
        </p:spPr>
      </p:pic>
      <p:sp>
        <p:nvSpPr>
          <p:cNvPr id="10" name="TextBox 9">
            <a:extLst>
              <a:ext uri="{FF2B5EF4-FFF2-40B4-BE49-F238E27FC236}">
                <a16:creationId xmlns:a16="http://schemas.microsoft.com/office/drawing/2014/main" id="{23A8E911-E804-5948-9C45-DC1A0317FB26}"/>
              </a:ext>
            </a:extLst>
          </p:cNvPr>
          <p:cNvSpPr txBox="1"/>
          <p:nvPr/>
        </p:nvSpPr>
        <p:spPr>
          <a:xfrm>
            <a:off x="957943" y="5597177"/>
            <a:ext cx="3028073" cy="923330"/>
          </a:xfrm>
          <a:prstGeom prst="rect">
            <a:avLst/>
          </a:prstGeom>
          <a:noFill/>
        </p:spPr>
        <p:txBody>
          <a:bodyPr wrap="none" rtlCol="0">
            <a:spAutoFit/>
          </a:bodyPr>
          <a:lstStyle/>
          <a:p>
            <a:r>
              <a:rPr lang="en-US" noProof="1"/>
              <a:t>Menampilkan row tertentu:</a:t>
            </a:r>
          </a:p>
          <a:p>
            <a:endParaRPr lang="en-US" noProof="1"/>
          </a:p>
          <a:p>
            <a:r>
              <a:rPr lang="en-US" b="1" noProof="1"/>
              <a:t>print(df.loc["day2"])</a:t>
            </a:r>
          </a:p>
        </p:txBody>
      </p:sp>
    </p:spTree>
    <p:extLst>
      <p:ext uri="{BB962C8B-B14F-4D97-AF65-F5344CB8AC3E}">
        <p14:creationId xmlns:p14="http://schemas.microsoft.com/office/powerpoint/2010/main" val="2849211548"/>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99186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Avenir Next LT Pro"/>
                <a:ea typeface="+mn-ea"/>
                <a:cs typeface="+mn-cs"/>
              </a:rPr>
              <a:t>ALUR PRAKTIK – LOAD FILES INTO DATA FRAMES – FILE CSV</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11" name="Picture 10">
            <a:extLst>
              <a:ext uri="{FF2B5EF4-FFF2-40B4-BE49-F238E27FC236}">
                <a16:creationId xmlns:a16="http://schemas.microsoft.com/office/drawing/2014/main" id="{96526413-2FAB-5945-8AC1-E6594269B010}"/>
              </a:ext>
            </a:extLst>
          </p:cNvPr>
          <p:cNvPicPr>
            <a:picLocks noChangeAspect="1"/>
          </p:cNvPicPr>
          <p:nvPr/>
        </p:nvPicPr>
        <p:blipFill rotWithShape="1">
          <a:blip r:embed="rId7"/>
          <a:srcRect b="36889"/>
          <a:stretch/>
        </p:blipFill>
        <p:spPr>
          <a:xfrm>
            <a:off x="1054196" y="2845496"/>
            <a:ext cx="9779000" cy="2689030"/>
          </a:xfrm>
          <a:prstGeom prst="rect">
            <a:avLst/>
          </a:prstGeom>
        </p:spPr>
      </p:pic>
      <p:pic>
        <p:nvPicPr>
          <p:cNvPr id="12" name="Picture 11">
            <a:extLst>
              <a:ext uri="{FF2B5EF4-FFF2-40B4-BE49-F238E27FC236}">
                <a16:creationId xmlns:a16="http://schemas.microsoft.com/office/drawing/2014/main" id="{39F2E80F-0A77-8A48-91D0-B575A55741BB}"/>
              </a:ext>
            </a:extLst>
          </p:cNvPr>
          <p:cNvPicPr>
            <a:picLocks noChangeAspect="1"/>
          </p:cNvPicPr>
          <p:nvPr/>
        </p:nvPicPr>
        <p:blipFill rotWithShape="1">
          <a:blip r:embed="rId7"/>
          <a:srcRect t="82124"/>
          <a:stretch/>
        </p:blipFill>
        <p:spPr>
          <a:xfrm>
            <a:off x="1054196" y="5574240"/>
            <a:ext cx="9779000" cy="761691"/>
          </a:xfrm>
          <a:prstGeom prst="rect">
            <a:avLst/>
          </a:prstGeom>
        </p:spPr>
      </p:pic>
    </p:spTree>
    <p:extLst>
      <p:ext uri="{BB962C8B-B14F-4D97-AF65-F5344CB8AC3E}">
        <p14:creationId xmlns:p14="http://schemas.microsoft.com/office/powerpoint/2010/main" val="210688869"/>
      </p:ext>
    </p:extLst>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99186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Avenir Next LT Pro"/>
                <a:ea typeface="+mn-ea"/>
                <a:cs typeface="+mn-cs"/>
              </a:rPr>
              <a:t>ALUR PRAKTIK – LOAD FILES INTO DATA FRAMES – FILE JSON</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4" name="Picture 3">
            <a:extLst>
              <a:ext uri="{FF2B5EF4-FFF2-40B4-BE49-F238E27FC236}">
                <a16:creationId xmlns:a16="http://schemas.microsoft.com/office/drawing/2014/main" id="{FDF9B2E0-BA51-784F-BC17-66C8E6BB5BD9}"/>
              </a:ext>
            </a:extLst>
          </p:cNvPr>
          <p:cNvPicPr>
            <a:picLocks noChangeAspect="1"/>
          </p:cNvPicPr>
          <p:nvPr/>
        </p:nvPicPr>
        <p:blipFill>
          <a:blip r:embed="rId7"/>
          <a:stretch>
            <a:fillRect/>
          </a:stretch>
        </p:blipFill>
        <p:spPr>
          <a:xfrm>
            <a:off x="1053766" y="2930398"/>
            <a:ext cx="6210300" cy="3479800"/>
          </a:xfrm>
          <a:prstGeom prst="rect">
            <a:avLst/>
          </a:prstGeom>
        </p:spPr>
      </p:pic>
    </p:spTree>
    <p:extLst>
      <p:ext uri="{BB962C8B-B14F-4D97-AF65-F5344CB8AC3E}">
        <p14:creationId xmlns:p14="http://schemas.microsoft.com/office/powerpoint/2010/main" val="1293713278"/>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99186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ALUR PRAKTIK – VIEWING THE DATA</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
        <p:nvSpPr>
          <p:cNvPr id="7" name="TextBox 6">
            <a:extLst>
              <a:ext uri="{FF2B5EF4-FFF2-40B4-BE49-F238E27FC236}">
                <a16:creationId xmlns:a16="http://schemas.microsoft.com/office/drawing/2014/main" id="{E8DE3F77-5A3E-9F4B-9398-699D6FBA9E55}"/>
              </a:ext>
            </a:extLst>
          </p:cNvPr>
          <p:cNvSpPr txBox="1"/>
          <p:nvPr/>
        </p:nvSpPr>
        <p:spPr>
          <a:xfrm>
            <a:off x="957943" y="2858206"/>
            <a:ext cx="10050952" cy="1477328"/>
          </a:xfrm>
          <a:prstGeom prst="rect">
            <a:avLst/>
          </a:prstGeom>
          <a:noFill/>
        </p:spPr>
        <p:txBody>
          <a:bodyPr wrap="square" rtlCol="0">
            <a:spAutoFit/>
          </a:bodyPr>
          <a:lstStyle/>
          <a:p>
            <a:r>
              <a:rPr lang="en-US" noProof="1"/>
              <a:t>Salah satu metode yang paling sering digunakan untuk mendapatkan gambaran singkat tentang DataFrame, adalah method </a:t>
            </a:r>
            <a:r>
              <a:rPr lang="en-US" b="1" noProof="1"/>
              <a:t>head()/tail()</a:t>
            </a:r>
            <a:r>
              <a:rPr lang="en-US" noProof="1"/>
              <a:t>.</a:t>
            </a:r>
          </a:p>
          <a:p>
            <a:endParaRPr lang="en-US" noProof="1"/>
          </a:p>
          <a:p>
            <a:r>
              <a:rPr lang="en-US" noProof="1"/>
              <a:t>Method </a:t>
            </a:r>
            <a:r>
              <a:rPr lang="en-US" b="1" noProof="1"/>
              <a:t>head() </a:t>
            </a:r>
            <a:r>
              <a:rPr lang="en-US" noProof="1"/>
              <a:t>mengembalikan header dan sejumlah baris tertentu, mulai dari atas.</a:t>
            </a:r>
          </a:p>
          <a:p>
            <a:r>
              <a:rPr lang="en-US" noProof="1"/>
              <a:t>Method </a:t>
            </a:r>
            <a:r>
              <a:rPr lang="en-US" b="1" noProof="1"/>
              <a:t>tail() </a:t>
            </a:r>
            <a:r>
              <a:rPr lang="en-US" noProof="1"/>
              <a:t>mengembalikan header dan sejumlah baris tertentu, mulai dari bawah.</a:t>
            </a:r>
          </a:p>
        </p:txBody>
      </p:sp>
      <p:pic>
        <p:nvPicPr>
          <p:cNvPr id="8" name="Picture 7">
            <a:extLst>
              <a:ext uri="{FF2B5EF4-FFF2-40B4-BE49-F238E27FC236}">
                <a16:creationId xmlns:a16="http://schemas.microsoft.com/office/drawing/2014/main" id="{A9B06948-6EDC-764B-8109-8983122CCE21}"/>
              </a:ext>
            </a:extLst>
          </p:cNvPr>
          <p:cNvPicPr>
            <a:picLocks noChangeAspect="1"/>
          </p:cNvPicPr>
          <p:nvPr/>
        </p:nvPicPr>
        <p:blipFill>
          <a:blip r:embed="rId7"/>
          <a:stretch>
            <a:fillRect/>
          </a:stretch>
        </p:blipFill>
        <p:spPr>
          <a:xfrm>
            <a:off x="957943" y="4306913"/>
            <a:ext cx="6934200" cy="2374900"/>
          </a:xfrm>
          <a:prstGeom prst="rect">
            <a:avLst/>
          </a:prstGeom>
        </p:spPr>
      </p:pic>
    </p:spTree>
    <p:extLst>
      <p:ext uri="{BB962C8B-B14F-4D97-AF65-F5344CB8AC3E}">
        <p14:creationId xmlns:p14="http://schemas.microsoft.com/office/powerpoint/2010/main" val="1857436580"/>
      </p:ext>
    </p:extLst>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99186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1">
                <a:ln>
                  <a:noFill/>
                </a:ln>
                <a:solidFill>
                  <a:srgbClr val="FFFF00"/>
                </a:solidFill>
                <a:effectLst/>
                <a:uLnTx/>
                <a:uFillTx/>
                <a:latin typeface="Avenir Next LT Pro"/>
                <a:ea typeface="+mn-ea"/>
                <a:cs typeface="+mn-cs"/>
              </a:rPr>
              <a:t>ALUR PRAKTIK – DATA FRAME INFO</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sp>
        <p:nvSpPr>
          <p:cNvPr id="7" name="TextBox 6">
            <a:extLst>
              <a:ext uri="{FF2B5EF4-FFF2-40B4-BE49-F238E27FC236}">
                <a16:creationId xmlns:a16="http://schemas.microsoft.com/office/drawing/2014/main" id="{E8DE3F77-5A3E-9F4B-9398-699D6FBA9E55}"/>
              </a:ext>
            </a:extLst>
          </p:cNvPr>
          <p:cNvSpPr txBox="1"/>
          <p:nvPr/>
        </p:nvSpPr>
        <p:spPr>
          <a:xfrm>
            <a:off x="957943" y="2858206"/>
            <a:ext cx="10050952" cy="646331"/>
          </a:xfrm>
          <a:prstGeom prst="rect">
            <a:avLst/>
          </a:prstGeom>
          <a:noFill/>
        </p:spPr>
        <p:txBody>
          <a:bodyPr wrap="square" rtlCol="0">
            <a:spAutoFit/>
          </a:bodyPr>
          <a:lstStyle/>
          <a:p>
            <a:r>
              <a:rPr lang="en-US" noProof="1"/>
              <a:t>Objek DataFrames memiliki method yang disebut </a:t>
            </a:r>
            <a:r>
              <a:rPr lang="en-US" b="1" noProof="1"/>
              <a:t>info()</a:t>
            </a:r>
            <a:r>
              <a:rPr lang="en-US" noProof="1"/>
              <a:t>,yang memberi Anda lebih banyak informasi tentang kumpulan data.</a:t>
            </a:r>
          </a:p>
        </p:txBody>
      </p:sp>
      <p:pic>
        <p:nvPicPr>
          <p:cNvPr id="4" name="Picture 3">
            <a:extLst>
              <a:ext uri="{FF2B5EF4-FFF2-40B4-BE49-F238E27FC236}">
                <a16:creationId xmlns:a16="http://schemas.microsoft.com/office/drawing/2014/main" id="{33DE2478-3AE7-694A-84F3-1CD002371D00}"/>
              </a:ext>
            </a:extLst>
          </p:cNvPr>
          <p:cNvPicPr>
            <a:picLocks noChangeAspect="1"/>
          </p:cNvPicPr>
          <p:nvPr/>
        </p:nvPicPr>
        <p:blipFill>
          <a:blip r:embed="rId7"/>
          <a:stretch>
            <a:fillRect/>
          </a:stretch>
        </p:blipFill>
        <p:spPr>
          <a:xfrm>
            <a:off x="6452938" y="3272038"/>
            <a:ext cx="4002504" cy="3106706"/>
          </a:xfrm>
          <a:prstGeom prst="rect">
            <a:avLst/>
          </a:prstGeom>
        </p:spPr>
      </p:pic>
    </p:spTree>
    <p:extLst>
      <p:ext uri="{BB962C8B-B14F-4D97-AF65-F5344CB8AC3E}">
        <p14:creationId xmlns:p14="http://schemas.microsoft.com/office/powerpoint/2010/main" val="1382599714"/>
      </p:ext>
    </p:extLst>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E03165E-D8E8-C642-BDCB-71AB0CD463D3}"/>
              </a:ext>
            </a:extLst>
          </p:cNvPr>
          <p:cNvSpPr txBox="1"/>
          <p:nvPr/>
        </p:nvSpPr>
        <p:spPr>
          <a:xfrm>
            <a:off x="957943" y="2436818"/>
            <a:ext cx="99186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Avenir Next LT Pro"/>
                <a:ea typeface="+mn-ea"/>
                <a:cs typeface="+mn-cs"/>
              </a:rPr>
              <a:t>ALUR PRAKTIK – DATA FRAME INFO – NULL VALUE</a:t>
            </a:r>
          </a:p>
        </p:txBody>
      </p:sp>
      <p:sp>
        <p:nvSpPr>
          <p:cNvPr id="3" name="TextBox 2">
            <a:extLst>
              <a:ext uri="{FF2B5EF4-FFF2-40B4-BE49-F238E27FC236}">
                <a16:creationId xmlns:a16="http://schemas.microsoft.com/office/drawing/2014/main" id="{4576E34C-6F24-5744-88F2-004643C848E4}"/>
              </a:ext>
            </a:extLst>
          </p:cNvPr>
          <p:cNvSpPr txBox="1"/>
          <p:nvPr/>
        </p:nvSpPr>
        <p:spPr>
          <a:xfrm>
            <a:off x="2302982" y="741924"/>
            <a:ext cx="766774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PRAKTIK</a:t>
            </a:r>
          </a:p>
        </p:txBody>
      </p:sp>
      <p:pic>
        <p:nvPicPr>
          <p:cNvPr id="18" name="Graphic 17" descr="Puzzle pieces with solid fill">
            <a:extLst>
              <a:ext uri="{FF2B5EF4-FFF2-40B4-BE49-F238E27FC236}">
                <a16:creationId xmlns:a16="http://schemas.microsoft.com/office/drawing/2014/main" id="{108BF055-8D23-EB4A-B4D9-AFBA43B14C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86" y="0"/>
            <a:ext cx="1045028" cy="1045028"/>
          </a:xfrm>
          <a:prstGeom prst="rect">
            <a:avLst/>
          </a:prstGeom>
        </p:spPr>
      </p:pic>
      <p:pic>
        <p:nvPicPr>
          <p:cNvPr id="8" name="Picture 7">
            <a:extLst>
              <a:ext uri="{FF2B5EF4-FFF2-40B4-BE49-F238E27FC236}">
                <a16:creationId xmlns:a16="http://schemas.microsoft.com/office/drawing/2014/main" id="{20550DFC-130F-9A4A-8915-BF1A77D504F7}"/>
              </a:ext>
            </a:extLst>
          </p:cNvPr>
          <p:cNvPicPr>
            <a:picLocks noChangeAspect="1"/>
          </p:cNvPicPr>
          <p:nvPr/>
        </p:nvPicPr>
        <p:blipFill>
          <a:blip r:embed="rId7"/>
          <a:stretch>
            <a:fillRect/>
          </a:stretch>
        </p:blipFill>
        <p:spPr>
          <a:xfrm>
            <a:off x="957943" y="3099351"/>
            <a:ext cx="4838700" cy="1905000"/>
          </a:xfrm>
          <a:prstGeom prst="rect">
            <a:avLst/>
          </a:prstGeom>
        </p:spPr>
      </p:pic>
      <p:sp>
        <p:nvSpPr>
          <p:cNvPr id="9" name="TextBox 8">
            <a:extLst>
              <a:ext uri="{FF2B5EF4-FFF2-40B4-BE49-F238E27FC236}">
                <a16:creationId xmlns:a16="http://schemas.microsoft.com/office/drawing/2014/main" id="{7349D1D7-1CD8-9F4B-B548-42059AAF9DB2}"/>
              </a:ext>
            </a:extLst>
          </p:cNvPr>
          <p:cNvSpPr txBox="1"/>
          <p:nvPr/>
        </p:nvSpPr>
        <p:spPr>
          <a:xfrm>
            <a:off x="5965627" y="3720904"/>
            <a:ext cx="5268430" cy="369332"/>
          </a:xfrm>
          <a:prstGeom prst="rect">
            <a:avLst/>
          </a:prstGeom>
          <a:noFill/>
        </p:spPr>
        <p:txBody>
          <a:bodyPr wrap="none" rtlCol="0">
            <a:spAutoFit/>
          </a:bodyPr>
          <a:lstStyle/>
          <a:p>
            <a:r>
              <a:rPr lang="en-US" noProof="1"/>
              <a:t>Bagaimana menjelaskan info seperti disamping?</a:t>
            </a:r>
          </a:p>
        </p:txBody>
      </p:sp>
      <p:sp>
        <p:nvSpPr>
          <p:cNvPr id="10" name="Rectangle 9">
            <a:extLst>
              <a:ext uri="{FF2B5EF4-FFF2-40B4-BE49-F238E27FC236}">
                <a16:creationId xmlns:a16="http://schemas.microsoft.com/office/drawing/2014/main" id="{2B771CD2-7FE6-9B4E-AEA8-50C006C3BBE7}"/>
              </a:ext>
            </a:extLst>
          </p:cNvPr>
          <p:cNvSpPr/>
          <p:nvPr/>
        </p:nvSpPr>
        <p:spPr>
          <a:xfrm>
            <a:off x="1130968" y="4632158"/>
            <a:ext cx="4442518" cy="3721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511498"/>
      </p:ext>
    </p:extLst>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A23F0BB-EE18-CB42-81AC-DECC6AD78C3F}"/>
              </a:ext>
            </a:extLst>
          </p:cNvPr>
          <p:cNvSpPr/>
          <p:nvPr/>
        </p:nvSpPr>
        <p:spPr>
          <a:xfrm>
            <a:off x="2848429" y="206829"/>
            <a:ext cx="6469742" cy="6469742"/>
          </a:xfrm>
          <a:prstGeom prst="ellipse">
            <a:avLst/>
          </a:prstGeom>
          <a:solidFill>
            <a:srgbClr val="002A75">
              <a:alpha val="20000"/>
            </a:srgbClr>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35045A3C-7359-E840-9E86-1290ABC1867C}"/>
              </a:ext>
            </a:extLst>
          </p:cNvPr>
          <p:cNvSpPr txBox="1"/>
          <p:nvPr/>
        </p:nvSpPr>
        <p:spPr>
          <a:xfrm>
            <a:off x="3868763" y="2875002"/>
            <a:ext cx="445447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FFFFF"/>
                </a:solidFill>
                <a:effectLst/>
                <a:uLnTx/>
                <a:uFillTx/>
                <a:latin typeface="Arial Rounded MT Bold" panose="020F0704030504030204" pitchFamily="34" charset="77"/>
                <a:ea typeface="+mn-ea"/>
                <a:cs typeface="+mn-cs"/>
              </a:rPr>
              <a:t>SELESAI</a:t>
            </a:r>
          </a:p>
        </p:txBody>
      </p:sp>
      <p:pic>
        <p:nvPicPr>
          <p:cNvPr id="7" name="Graphic 6" descr="Gears outline">
            <a:extLst>
              <a:ext uri="{FF2B5EF4-FFF2-40B4-BE49-F238E27FC236}">
                <a16:creationId xmlns:a16="http://schemas.microsoft.com/office/drawing/2014/main" id="{399E8393-6EED-4B4F-A55F-3DA12A79C6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14414">
            <a:off x="4359448" y="-6473"/>
            <a:ext cx="3447702" cy="3447702"/>
          </a:xfrm>
          <a:prstGeom prst="rect">
            <a:avLst/>
          </a:prstGeom>
        </p:spPr>
      </p:pic>
    </p:spTree>
    <p:extLst>
      <p:ext uri="{BB962C8B-B14F-4D97-AF65-F5344CB8AC3E}">
        <p14:creationId xmlns:p14="http://schemas.microsoft.com/office/powerpoint/2010/main" val="3914127726"/>
      </p:ext>
    </p:extLst>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3" name="Graphic 10" descr="Single gear with solid fill">
            <a:extLst>
              <a:ext uri="{FF2B5EF4-FFF2-40B4-BE49-F238E27FC236}">
                <a16:creationId xmlns:a16="http://schemas.microsoft.com/office/drawing/2014/main" id="{D3B8C96B-9DF5-7C48-A227-6FD2E5F84FF6}"/>
              </a:ext>
            </a:extLst>
          </p:cNvPr>
          <p:cNvSpPr/>
          <p:nvPr/>
        </p:nvSpPr>
        <p:spPr>
          <a:xfrm rot="20205546">
            <a:off x="3686936" y="-1484883"/>
            <a:ext cx="4200680" cy="4194514"/>
          </a:xfrm>
          <a:custGeom>
            <a:avLst/>
            <a:gdLst>
              <a:gd name="connsiteX0" fmla="*/ 323850 w 648652"/>
              <a:gd name="connsiteY0" fmla="*/ 438150 h 647700"/>
              <a:gd name="connsiteX1" fmla="*/ 209550 w 648652"/>
              <a:gd name="connsiteY1" fmla="*/ 323850 h 647700"/>
              <a:gd name="connsiteX2" fmla="*/ 323850 w 648652"/>
              <a:gd name="connsiteY2" fmla="*/ 209550 h 647700"/>
              <a:gd name="connsiteX3" fmla="*/ 438150 w 648652"/>
              <a:gd name="connsiteY3" fmla="*/ 323850 h 647700"/>
              <a:gd name="connsiteX4" fmla="*/ 323850 w 648652"/>
              <a:gd name="connsiteY4" fmla="*/ 438150 h 647700"/>
              <a:gd name="connsiteX5" fmla="*/ 581025 w 648652"/>
              <a:gd name="connsiteY5" fmla="*/ 252413 h 647700"/>
              <a:gd name="connsiteX6" fmla="*/ 556260 w 648652"/>
              <a:gd name="connsiteY6" fmla="*/ 193358 h 647700"/>
              <a:gd name="connsiteX7" fmla="*/ 580073 w 648652"/>
              <a:gd name="connsiteY7" fmla="*/ 121920 h 647700"/>
              <a:gd name="connsiteX8" fmla="*/ 525780 w 648652"/>
              <a:gd name="connsiteY8" fmla="*/ 67628 h 647700"/>
              <a:gd name="connsiteX9" fmla="*/ 454343 w 648652"/>
              <a:gd name="connsiteY9" fmla="*/ 91440 h 647700"/>
              <a:gd name="connsiteX10" fmla="*/ 394335 w 648652"/>
              <a:gd name="connsiteY10" fmla="*/ 66675 h 647700"/>
              <a:gd name="connsiteX11" fmla="*/ 361950 w 648652"/>
              <a:gd name="connsiteY11" fmla="*/ 0 h 647700"/>
              <a:gd name="connsiteX12" fmla="*/ 285750 w 648652"/>
              <a:gd name="connsiteY12" fmla="*/ 0 h 647700"/>
              <a:gd name="connsiteX13" fmla="*/ 252413 w 648652"/>
              <a:gd name="connsiteY13" fmla="*/ 66675 h 647700"/>
              <a:gd name="connsiteX14" fmla="*/ 193358 w 648652"/>
              <a:gd name="connsiteY14" fmla="*/ 91440 h 647700"/>
              <a:gd name="connsiteX15" fmla="*/ 121920 w 648652"/>
              <a:gd name="connsiteY15" fmla="*/ 67628 h 647700"/>
              <a:gd name="connsiteX16" fmla="*/ 67628 w 648652"/>
              <a:gd name="connsiteY16" fmla="*/ 121920 h 647700"/>
              <a:gd name="connsiteX17" fmla="*/ 91440 w 648652"/>
              <a:gd name="connsiteY17" fmla="*/ 193358 h 647700"/>
              <a:gd name="connsiteX18" fmla="*/ 66675 w 648652"/>
              <a:gd name="connsiteY18" fmla="*/ 253365 h 647700"/>
              <a:gd name="connsiteX19" fmla="*/ 0 w 648652"/>
              <a:gd name="connsiteY19" fmla="*/ 285750 h 647700"/>
              <a:gd name="connsiteX20" fmla="*/ 0 w 648652"/>
              <a:gd name="connsiteY20" fmla="*/ 361950 h 647700"/>
              <a:gd name="connsiteX21" fmla="*/ 66675 w 648652"/>
              <a:gd name="connsiteY21" fmla="*/ 395288 h 647700"/>
              <a:gd name="connsiteX22" fmla="*/ 91440 w 648652"/>
              <a:gd name="connsiteY22" fmla="*/ 454343 h 647700"/>
              <a:gd name="connsiteX23" fmla="*/ 67628 w 648652"/>
              <a:gd name="connsiteY23" fmla="*/ 525780 h 647700"/>
              <a:gd name="connsiteX24" fmla="*/ 121920 w 648652"/>
              <a:gd name="connsiteY24" fmla="*/ 580073 h 647700"/>
              <a:gd name="connsiteX25" fmla="*/ 193358 w 648652"/>
              <a:gd name="connsiteY25" fmla="*/ 556260 h 647700"/>
              <a:gd name="connsiteX26" fmla="*/ 253365 w 648652"/>
              <a:gd name="connsiteY26" fmla="*/ 581025 h 647700"/>
              <a:gd name="connsiteX27" fmla="*/ 286703 w 648652"/>
              <a:gd name="connsiteY27" fmla="*/ 647700 h 647700"/>
              <a:gd name="connsiteX28" fmla="*/ 362903 w 648652"/>
              <a:gd name="connsiteY28" fmla="*/ 647700 h 647700"/>
              <a:gd name="connsiteX29" fmla="*/ 396240 w 648652"/>
              <a:gd name="connsiteY29" fmla="*/ 581025 h 647700"/>
              <a:gd name="connsiteX30" fmla="*/ 455295 w 648652"/>
              <a:gd name="connsiteY30" fmla="*/ 556260 h 647700"/>
              <a:gd name="connsiteX31" fmla="*/ 526733 w 648652"/>
              <a:gd name="connsiteY31" fmla="*/ 580073 h 647700"/>
              <a:gd name="connsiteX32" fmla="*/ 581025 w 648652"/>
              <a:gd name="connsiteY32" fmla="*/ 525780 h 647700"/>
              <a:gd name="connsiteX33" fmla="*/ 557213 w 648652"/>
              <a:gd name="connsiteY33" fmla="*/ 454343 h 647700"/>
              <a:gd name="connsiteX34" fmla="*/ 581978 w 648652"/>
              <a:gd name="connsiteY34" fmla="*/ 394335 h 647700"/>
              <a:gd name="connsiteX35" fmla="*/ 648653 w 648652"/>
              <a:gd name="connsiteY35" fmla="*/ 360998 h 647700"/>
              <a:gd name="connsiteX36" fmla="*/ 648653 w 648652"/>
              <a:gd name="connsiteY36" fmla="*/ 284798 h 647700"/>
              <a:gd name="connsiteX37" fmla="*/ 581025 w 648652"/>
              <a:gd name="connsiteY37" fmla="*/ 252413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8652" h="647700">
                <a:moveTo>
                  <a:pt x="323850" y="438150"/>
                </a:moveTo>
                <a:cubicBezTo>
                  <a:pt x="260985" y="438150"/>
                  <a:pt x="209550" y="386715"/>
                  <a:pt x="209550" y="323850"/>
                </a:cubicBezTo>
                <a:cubicBezTo>
                  <a:pt x="209550" y="260985"/>
                  <a:pt x="260985" y="209550"/>
                  <a:pt x="323850" y="209550"/>
                </a:cubicBezTo>
                <a:cubicBezTo>
                  <a:pt x="386715" y="209550"/>
                  <a:pt x="438150" y="260985"/>
                  <a:pt x="438150" y="323850"/>
                </a:cubicBezTo>
                <a:cubicBezTo>
                  <a:pt x="438150" y="386715"/>
                  <a:pt x="386715" y="438150"/>
                  <a:pt x="323850" y="438150"/>
                </a:cubicBezTo>
                <a:close/>
                <a:moveTo>
                  <a:pt x="581025" y="252413"/>
                </a:moveTo>
                <a:cubicBezTo>
                  <a:pt x="575310" y="231458"/>
                  <a:pt x="566738" y="211455"/>
                  <a:pt x="556260" y="193358"/>
                </a:cubicBezTo>
                <a:lnTo>
                  <a:pt x="580073" y="121920"/>
                </a:lnTo>
                <a:lnTo>
                  <a:pt x="525780" y="67628"/>
                </a:lnTo>
                <a:lnTo>
                  <a:pt x="454343" y="91440"/>
                </a:lnTo>
                <a:cubicBezTo>
                  <a:pt x="435293" y="80963"/>
                  <a:pt x="415290" y="72390"/>
                  <a:pt x="394335" y="66675"/>
                </a:cubicBezTo>
                <a:lnTo>
                  <a:pt x="361950" y="0"/>
                </a:lnTo>
                <a:lnTo>
                  <a:pt x="285750" y="0"/>
                </a:lnTo>
                <a:lnTo>
                  <a:pt x="252413" y="66675"/>
                </a:lnTo>
                <a:cubicBezTo>
                  <a:pt x="231458" y="72390"/>
                  <a:pt x="211455" y="80963"/>
                  <a:pt x="193358" y="91440"/>
                </a:cubicBezTo>
                <a:lnTo>
                  <a:pt x="121920" y="67628"/>
                </a:lnTo>
                <a:lnTo>
                  <a:pt x="67628" y="121920"/>
                </a:lnTo>
                <a:lnTo>
                  <a:pt x="91440" y="193358"/>
                </a:lnTo>
                <a:cubicBezTo>
                  <a:pt x="80963" y="212408"/>
                  <a:pt x="72390" y="232410"/>
                  <a:pt x="66675" y="253365"/>
                </a:cubicBezTo>
                <a:lnTo>
                  <a:pt x="0" y="285750"/>
                </a:lnTo>
                <a:lnTo>
                  <a:pt x="0" y="361950"/>
                </a:lnTo>
                <a:lnTo>
                  <a:pt x="66675" y="395288"/>
                </a:lnTo>
                <a:cubicBezTo>
                  <a:pt x="72390" y="416243"/>
                  <a:pt x="80963" y="436245"/>
                  <a:pt x="91440" y="454343"/>
                </a:cubicBezTo>
                <a:lnTo>
                  <a:pt x="67628" y="525780"/>
                </a:lnTo>
                <a:lnTo>
                  <a:pt x="121920" y="580073"/>
                </a:lnTo>
                <a:lnTo>
                  <a:pt x="193358" y="556260"/>
                </a:lnTo>
                <a:cubicBezTo>
                  <a:pt x="212408" y="566738"/>
                  <a:pt x="232410" y="575310"/>
                  <a:pt x="253365" y="581025"/>
                </a:cubicBezTo>
                <a:lnTo>
                  <a:pt x="286703" y="647700"/>
                </a:lnTo>
                <a:lnTo>
                  <a:pt x="362903" y="647700"/>
                </a:lnTo>
                <a:lnTo>
                  <a:pt x="396240" y="581025"/>
                </a:lnTo>
                <a:cubicBezTo>
                  <a:pt x="417195" y="575310"/>
                  <a:pt x="437198" y="566738"/>
                  <a:pt x="455295" y="556260"/>
                </a:cubicBezTo>
                <a:lnTo>
                  <a:pt x="526733" y="580073"/>
                </a:lnTo>
                <a:lnTo>
                  <a:pt x="581025" y="525780"/>
                </a:lnTo>
                <a:lnTo>
                  <a:pt x="557213" y="454343"/>
                </a:lnTo>
                <a:cubicBezTo>
                  <a:pt x="567690" y="435293"/>
                  <a:pt x="576263" y="415290"/>
                  <a:pt x="581978" y="394335"/>
                </a:cubicBezTo>
                <a:lnTo>
                  <a:pt x="648653" y="360998"/>
                </a:lnTo>
                <a:lnTo>
                  <a:pt x="648653" y="284798"/>
                </a:lnTo>
                <a:lnTo>
                  <a:pt x="581025" y="252413"/>
                </a:lnTo>
                <a:close/>
              </a:path>
            </a:pathLst>
          </a:custGeom>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12" name="Graphic 10" descr="Single gear with solid fill">
            <a:extLst>
              <a:ext uri="{FF2B5EF4-FFF2-40B4-BE49-F238E27FC236}">
                <a16:creationId xmlns:a16="http://schemas.microsoft.com/office/drawing/2014/main" id="{3D0C8B9D-4F7C-1242-9FFC-8E28506FF8F1}"/>
              </a:ext>
            </a:extLst>
          </p:cNvPr>
          <p:cNvSpPr/>
          <p:nvPr/>
        </p:nvSpPr>
        <p:spPr>
          <a:xfrm>
            <a:off x="80739" y="58068"/>
            <a:ext cx="4200680" cy="4194514"/>
          </a:xfrm>
          <a:custGeom>
            <a:avLst/>
            <a:gdLst>
              <a:gd name="connsiteX0" fmla="*/ 323850 w 648652"/>
              <a:gd name="connsiteY0" fmla="*/ 438150 h 647700"/>
              <a:gd name="connsiteX1" fmla="*/ 209550 w 648652"/>
              <a:gd name="connsiteY1" fmla="*/ 323850 h 647700"/>
              <a:gd name="connsiteX2" fmla="*/ 323850 w 648652"/>
              <a:gd name="connsiteY2" fmla="*/ 209550 h 647700"/>
              <a:gd name="connsiteX3" fmla="*/ 438150 w 648652"/>
              <a:gd name="connsiteY3" fmla="*/ 323850 h 647700"/>
              <a:gd name="connsiteX4" fmla="*/ 323850 w 648652"/>
              <a:gd name="connsiteY4" fmla="*/ 438150 h 647700"/>
              <a:gd name="connsiteX5" fmla="*/ 581025 w 648652"/>
              <a:gd name="connsiteY5" fmla="*/ 252413 h 647700"/>
              <a:gd name="connsiteX6" fmla="*/ 556260 w 648652"/>
              <a:gd name="connsiteY6" fmla="*/ 193358 h 647700"/>
              <a:gd name="connsiteX7" fmla="*/ 580073 w 648652"/>
              <a:gd name="connsiteY7" fmla="*/ 121920 h 647700"/>
              <a:gd name="connsiteX8" fmla="*/ 525780 w 648652"/>
              <a:gd name="connsiteY8" fmla="*/ 67628 h 647700"/>
              <a:gd name="connsiteX9" fmla="*/ 454343 w 648652"/>
              <a:gd name="connsiteY9" fmla="*/ 91440 h 647700"/>
              <a:gd name="connsiteX10" fmla="*/ 394335 w 648652"/>
              <a:gd name="connsiteY10" fmla="*/ 66675 h 647700"/>
              <a:gd name="connsiteX11" fmla="*/ 361950 w 648652"/>
              <a:gd name="connsiteY11" fmla="*/ 0 h 647700"/>
              <a:gd name="connsiteX12" fmla="*/ 285750 w 648652"/>
              <a:gd name="connsiteY12" fmla="*/ 0 h 647700"/>
              <a:gd name="connsiteX13" fmla="*/ 252413 w 648652"/>
              <a:gd name="connsiteY13" fmla="*/ 66675 h 647700"/>
              <a:gd name="connsiteX14" fmla="*/ 193358 w 648652"/>
              <a:gd name="connsiteY14" fmla="*/ 91440 h 647700"/>
              <a:gd name="connsiteX15" fmla="*/ 121920 w 648652"/>
              <a:gd name="connsiteY15" fmla="*/ 67628 h 647700"/>
              <a:gd name="connsiteX16" fmla="*/ 67628 w 648652"/>
              <a:gd name="connsiteY16" fmla="*/ 121920 h 647700"/>
              <a:gd name="connsiteX17" fmla="*/ 91440 w 648652"/>
              <a:gd name="connsiteY17" fmla="*/ 193358 h 647700"/>
              <a:gd name="connsiteX18" fmla="*/ 66675 w 648652"/>
              <a:gd name="connsiteY18" fmla="*/ 253365 h 647700"/>
              <a:gd name="connsiteX19" fmla="*/ 0 w 648652"/>
              <a:gd name="connsiteY19" fmla="*/ 285750 h 647700"/>
              <a:gd name="connsiteX20" fmla="*/ 0 w 648652"/>
              <a:gd name="connsiteY20" fmla="*/ 361950 h 647700"/>
              <a:gd name="connsiteX21" fmla="*/ 66675 w 648652"/>
              <a:gd name="connsiteY21" fmla="*/ 395288 h 647700"/>
              <a:gd name="connsiteX22" fmla="*/ 91440 w 648652"/>
              <a:gd name="connsiteY22" fmla="*/ 454343 h 647700"/>
              <a:gd name="connsiteX23" fmla="*/ 67628 w 648652"/>
              <a:gd name="connsiteY23" fmla="*/ 525780 h 647700"/>
              <a:gd name="connsiteX24" fmla="*/ 121920 w 648652"/>
              <a:gd name="connsiteY24" fmla="*/ 580073 h 647700"/>
              <a:gd name="connsiteX25" fmla="*/ 193358 w 648652"/>
              <a:gd name="connsiteY25" fmla="*/ 556260 h 647700"/>
              <a:gd name="connsiteX26" fmla="*/ 253365 w 648652"/>
              <a:gd name="connsiteY26" fmla="*/ 581025 h 647700"/>
              <a:gd name="connsiteX27" fmla="*/ 286703 w 648652"/>
              <a:gd name="connsiteY27" fmla="*/ 647700 h 647700"/>
              <a:gd name="connsiteX28" fmla="*/ 362903 w 648652"/>
              <a:gd name="connsiteY28" fmla="*/ 647700 h 647700"/>
              <a:gd name="connsiteX29" fmla="*/ 396240 w 648652"/>
              <a:gd name="connsiteY29" fmla="*/ 581025 h 647700"/>
              <a:gd name="connsiteX30" fmla="*/ 455295 w 648652"/>
              <a:gd name="connsiteY30" fmla="*/ 556260 h 647700"/>
              <a:gd name="connsiteX31" fmla="*/ 526733 w 648652"/>
              <a:gd name="connsiteY31" fmla="*/ 580073 h 647700"/>
              <a:gd name="connsiteX32" fmla="*/ 581025 w 648652"/>
              <a:gd name="connsiteY32" fmla="*/ 525780 h 647700"/>
              <a:gd name="connsiteX33" fmla="*/ 557213 w 648652"/>
              <a:gd name="connsiteY33" fmla="*/ 454343 h 647700"/>
              <a:gd name="connsiteX34" fmla="*/ 581978 w 648652"/>
              <a:gd name="connsiteY34" fmla="*/ 394335 h 647700"/>
              <a:gd name="connsiteX35" fmla="*/ 648653 w 648652"/>
              <a:gd name="connsiteY35" fmla="*/ 360998 h 647700"/>
              <a:gd name="connsiteX36" fmla="*/ 648653 w 648652"/>
              <a:gd name="connsiteY36" fmla="*/ 284798 h 647700"/>
              <a:gd name="connsiteX37" fmla="*/ 581025 w 648652"/>
              <a:gd name="connsiteY37" fmla="*/ 252413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8652" h="647700">
                <a:moveTo>
                  <a:pt x="323850" y="438150"/>
                </a:moveTo>
                <a:cubicBezTo>
                  <a:pt x="260985" y="438150"/>
                  <a:pt x="209550" y="386715"/>
                  <a:pt x="209550" y="323850"/>
                </a:cubicBezTo>
                <a:cubicBezTo>
                  <a:pt x="209550" y="260985"/>
                  <a:pt x="260985" y="209550"/>
                  <a:pt x="323850" y="209550"/>
                </a:cubicBezTo>
                <a:cubicBezTo>
                  <a:pt x="386715" y="209550"/>
                  <a:pt x="438150" y="260985"/>
                  <a:pt x="438150" y="323850"/>
                </a:cubicBezTo>
                <a:cubicBezTo>
                  <a:pt x="438150" y="386715"/>
                  <a:pt x="386715" y="438150"/>
                  <a:pt x="323850" y="438150"/>
                </a:cubicBezTo>
                <a:close/>
                <a:moveTo>
                  <a:pt x="581025" y="252413"/>
                </a:moveTo>
                <a:cubicBezTo>
                  <a:pt x="575310" y="231458"/>
                  <a:pt x="566738" y="211455"/>
                  <a:pt x="556260" y="193358"/>
                </a:cubicBezTo>
                <a:lnTo>
                  <a:pt x="580073" y="121920"/>
                </a:lnTo>
                <a:lnTo>
                  <a:pt x="525780" y="67628"/>
                </a:lnTo>
                <a:lnTo>
                  <a:pt x="454343" y="91440"/>
                </a:lnTo>
                <a:cubicBezTo>
                  <a:pt x="435293" y="80963"/>
                  <a:pt x="415290" y="72390"/>
                  <a:pt x="394335" y="66675"/>
                </a:cubicBezTo>
                <a:lnTo>
                  <a:pt x="361950" y="0"/>
                </a:lnTo>
                <a:lnTo>
                  <a:pt x="285750" y="0"/>
                </a:lnTo>
                <a:lnTo>
                  <a:pt x="252413" y="66675"/>
                </a:lnTo>
                <a:cubicBezTo>
                  <a:pt x="231458" y="72390"/>
                  <a:pt x="211455" y="80963"/>
                  <a:pt x="193358" y="91440"/>
                </a:cubicBezTo>
                <a:lnTo>
                  <a:pt x="121920" y="67628"/>
                </a:lnTo>
                <a:lnTo>
                  <a:pt x="67628" y="121920"/>
                </a:lnTo>
                <a:lnTo>
                  <a:pt x="91440" y="193358"/>
                </a:lnTo>
                <a:cubicBezTo>
                  <a:pt x="80963" y="212408"/>
                  <a:pt x="72390" y="232410"/>
                  <a:pt x="66675" y="253365"/>
                </a:cubicBezTo>
                <a:lnTo>
                  <a:pt x="0" y="285750"/>
                </a:lnTo>
                <a:lnTo>
                  <a:pt x="0" y="361950"/>
                </a:lnTo>
                <a:lnTo>
                  <a:pt x="66675" y="395288"/>
                </a:lnTo>
                <a:cubicBezTo>
                  <a:pt x="72390" y="416243"/>
                  <a:pt x="80963" y="436245"/>
                  <a:pt x="91440" y="454343"/>
                </a:cubicBezTo>
                <a:lnTo>
                  <a:pt x="67628" y="525780"/>
                </a:lnTo>
                <a:lnTo>
                  <a:pt x="121920" y="580073"/>
                </a:lnTo>
                <a:lnTo>
                  <a:pt x="193358" y="556260"/>
                </a:lnTo>
                <a:cubicBezTo>
                  <a:pt x="212408" y="566738"/>
                  <a:pt x="232410" y="575310"/>
                  <a:pt x="253365" y="581025"/>
                </a:cubicBezTo>
                <a:lnTo>
                  <a:pt x="286703" y="647700"/>
                </a:lnTo>
                <a:lnTo>
                  <a:pt x="362903" y="647700"/>
                </a:lnTo>
                <a:lnTo>
                  <a:pt x="396240" y="581025"/>
                </a:lnTo>
                <a:cubicBezTo>
                  <a:pt x="417195" y="575310"/>
                  <a:pt x="437198" y="566738"/>
                  <a:pt x="455295" y="556260"/>
                </a:cubicBezTo>
                <a:lnTo>
                  <a:pt x="526733" y="580073"/>
                </a:lnTo>
                <a:lnTo>
                  <a:pt x="581025" y="525780"/>
                </a:lnTo>
                <a:lnTo>
                  <a:pt x="557213" y="454343"/>
                </a:lnTo>
                <a:cubicBezTo>
                  <a:pt x="567690" y="435293"/>
                  <a:pt x="576263" y="415290"/>
                  <a:pt x="581978" y="394335"/>
                </a:cubicBezTo>
                <a:lnTo>
                  <a:pt x="648653" y="360998"/>
                </a:lnTo>
                <a:lnTo>
                  <a:pt x="648653" y="284798"/>
                </a:lnTo>
                <a:lnTo>
                  <a:pt x="581025" y="252413"/>
                </a:lnTo>
                <a:close/>
              </a:path>
            </a:pathLst>
          </a:custGeom>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4576E34C-6F24-5744-88F2-004643C848E4}"/>
              </a:ext>
            </a:extLst>
          </p:cNvPr>
          <p:cNvSpPr txBox="1"/>
          <p:nvPr/>
        </p:nvSpPr>
        <p:spPr>
          <a:xfrm>
            <a:off x="3121147" y="1882611"/>
            <a:ext cx="594970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SELESAI</a:t>
            </a:r>
          </a:p>
        </p:txBody>
      </p:sp>
      <p:pic>
        <p:nvPicPr>
          <p:cNvPr id="9" name="Graphic 8" descr="Gears outline">
            <a:extLst>
              <a:ext uri="{FF2B5EF4-FFF2-40B4-BE49-F238E27FC236}">
                <a16:creationId xmlns:a16="http://schemas.microsoft.com/office/drawing/2014/main" id="{966F0FF0-6EB3-D349-B5B3-4C877110CC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214414">
            <a:off x="4732421" y="-262552"/>
            <a:ext cx="2727158" cy="2727158"/>
          </a:xfrm>
          <a:prstGeom prst="rect">
            <a:avLst/>
          </a:prstGeom>
        </p:spPr>
      </p:pic>
      <p:sp>
        <p:nvSpPr>
          <p:cNvPr id="5" name="TextBox 4">
            <a:extLst>
              <a:ext uri="{FF2B5EF4-FFF2-40B4-BE49-F238E27FC236}">
                <a16:creationId xmlns:a16="http://schemas.microsoft.com/office/drawing/2014/main" id="{2E03165E-D8E8-C642-BDCB-71AB0CD463D3}"/>
              </a:ext>
            </a:extLst>
          </p:cNvPr>
          <p:cNvSpPr txBox="1"/>
          <p:nvPr/>
        </p:nvSpPr>
        <p:spPr>
          <a:xfrm>
            <a:off x="2302982" y="3656018"/>
            <a:ext cx="753596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venir Next LT Pro"/>
                <a:ea typeface="+mn-ea"/>
                <a:cs typeface="+mn-cs"/>
              </a:rPr>
              <a:t>SELAMAT MELANJUTKAN PEMBELAJARAN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venir Next LT Pro"/>
              </a:rPr>
              <a:t> SEMOGA MENJADI INSPIRASI UNTUK BELAJAR PEMROGRAMAN</a:t>
            </a: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C7273F56-0B81-3C4D-8591-78F098B11258}"/>
              </a:ext>
            </a:extLst>
          </p:cNvPr>
          <p:cNvPicPr>
            <a:picLocks noChangeAspect="1"/>
          </p:cNvPicPr>
          <p:nvPr/>
        </p:nvPicPr>
        <p:blipFill>
          <a:blip r:embed="rId7"/>
          <a:stretch>
            <a:fillRect/>
          </a:stretch>
        </p:blipFill>
        <p:spPr>
          <a:xfrm>
            <a:off x="189752" y="5928141"/>
            <a:ext cx="713074" cy="715724"/>
          </a:xfrm>
          <a:prstGeom prst="rect">
            <a:avLst/>
          </a:prstGeom>
        </p:spPr>
      </p:pic>
    </p:spTree>
    <p:extLst>
      <p:ext uri="{BB962C8B-B14F-4D97-AF65-F5344CB8AC3E}">
        <p14:creationId xmlns:p14="http://schemas.microsoft.com/office/powerpoint/2010/main" val="39616534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1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171" y="167498"/>
            <a:ext cx="667658" cy="667658"/>
          </a:xfrm>
          <a:prstGeom prst="rect">
            <a:avLst/>
          </a:prstGeom>
        </p:spPr>
      </p:pic>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sp>
        <p:nvSpPr>
          <p:cNvPr id="11" name="TextBox 10">
            <a:extLst>
              <a:ext uri="{FF2B5EF4-FFF2-40B4-BE49-F238E27FC236}">
                <a16:creationId xmlns:a16="http://schemas.microsoft.com/office/drawing/2014/main" id="{EA447DD5-49DD-1743-B286-44238E250EDF}"/>
              </a:ext>
            </a:extLst>
          </p:cNvPr>
          <p:cNvSpPr txBox="1"/>
          <p:nvPr/>
        </p:nvSpPr>
        <p:spPr>
          <a:xfrm>
            <a:off x="2799369" y="2740036"/>
            <a:ext cx="793636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noProof="1">
                <a:solidFill>
                  <a:srgbClr val="FFFFFF"/>
                </a:solidFill>
                <a:latin typeface="Avenir Next LT Pro"/>
              </a:rPr>
              <a:t>CONTOH: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0" i="0" u="none" strike="noStrike" kern="1200" cap="none" spc="0" normalizeH="0" baseline="0" noProof="1">
                <a:ln>
                  <a:noFill/>
                </a:ln>
                <a:solidFill>
                  <a:srgbClr val="FFFFFF"/>
                </a:solidFill>
                <a:effectLst/>
                <a:uLnTx/>
                <a:uFillTx/>
                <a:latin typeface="Avenir Next LT Pro"/>
              </a:rPr>
              <a:t>Bagaimana membuat mendapatkan 2 liter air apabila kita memiliki 2 ember berukuran 4 dan 3 liter?</a:t>
            </a:r>
          </a:p>
        </p:txBody>
      </p:sp>
    </p:spTree>
    <p:extLst>
      <p:ext uri="{BB962C8B-B14F-4D97-AF65-F5344CB8AC3E}">
        <p14:creationId xmlns:p14="http://schemas.microsoft.com/office/powerpoint/2010/main" val="25002747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175BF10-AB0B-AF47-A782-C7CE5BB90D8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val="0"/>
              </a:ext>
            </a:extLst>
          </a:blip>
          <a:srcRect t="31250" b="312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C96280C-7A12-1943-8516-FF724DF3E3DD}"/>
              </a:ext>
            </a:extLst>
          </p:cNvPr>
          <p:cNvSpPr/>
          <p:nvPr/>
        </p:nvSpPr>
        <p:spPr>
          <a:xfrm>
            <a:off x="-1505857" y="-4147457"/>
            <a:ext cx="15178314" cy="15178314"/>
          </a:xfrm>
          <a:prstGeom prst="ellipse">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1">
              <a:ln>
                <a:noFill/>
              </a:ln>
              <a:solidFill>
                <a:srgbClr val="FFFFFF"/>
              </a:solidFill>
              <a:effectLst/>
              <a:uLnTx/>
              <a:uFillTx/>
              <a:latin typeface="Avenir Next LT Pro"/>
              <a:ea typeface="+mn-ea"/>
              <a:cs typeface="+mn-cs"/>
            </a:endParaRPr>
          </a:p>
        </p:txBody>
      </p:sp>
      <p:sp useBgFill="1">
        <p:nvSpPr>
          <p:cNvPr id="7" name="Rounded Rectangle 6">
            <a:extLst>
              <a:ext uri="{FF2B5EF4-FFF2-40B4-BE49-F238E27FC236}">
                <a16:creationId xmlns:a16="http://schemas.microsoft.com/office/drawing/2014/main" id="{A6E3027E-8D4A-644C-98BB-45BAE8AB7F38}"/>
              </a:ext>
            </a:extLst>
          </p:cNvPr>
          <p:cNvSpPr/>
          <p:nvPr/>
        </p:nvSpPr>
        <p:spPr>
          <a:xfrm>
            <a:off x="721070"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9" name="Rounded Rectangle 8">
            <a:extLst>
              <a:ext uri="{FF2B5EF4-FFF2-40B4-BE49-F238E27FC236}">
                <a16:creationId xmlns:a16="http://schemas.microsoft.com/office/drawing/2014/main" id="{05A968E5-6FF8-FB41-8B60-32D83B72E401}"/>
              </a:ext>
            </a:extLst>
          </p:cNvPr>
          <p:cNvSpPr/>
          <p:nvPr/>
        </p:nvSpPr>
        <p:spPr>
          <a:xfrm>
            <a:off x="1309334"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sp useBgFill="1">
        <p:nvSpPr>
          <p:cNvPr id="10" name="Rounded Rectangle 9">
            <a:extLst>
              <a:ext uri="{FF2B5EF4-FFF2-40B4-BE49-F238E27FC236}">
                <a16:creationId xmlns:a16="http://schemas.microsoft.com/office/drawing/2014/main" id="{72BF3EED-96E7-E745-89E9-5019A242E006}"/>
              </a:ext>
            </a:extLst>
          </p:cNvPr>
          <p:cNvSpPr/>
          <p:nvPr/>
        </p:nvSpPr>
        <p:spPr>
          <a:xfrm>
            <a:off x="1897598" y="1370018"/>
            <a:ext cx="384048" cy="4572000"/>
          </a:xfrm>
          <a:prstGeom prst="roundRect">
            <a:avLst/>
          </a:prstGeom>
          <a:blipFill dpi="0" rotWithShape="0">
            <a:blip r:embed="rId5">
              <a:lum/>
            </a:blip>
            <a:srcRect/>
            <a:stretch>
              <a:fillRect l="-494104" t="-154465" r="-2580499" b="-1445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noProof="1">
              <a:solidFill>
                <a:srgbClr val="FFFFFF"/>
              </a:solidFill>
              <a:latin typeface="Avenir Next LT Pro"/>
            </a:endParaRPr>
          </a:p>
        </p:txBody>
      </p:sp>
      <p:pic>
        <p:nvPicPr>
          <p:cNvPr id="4" name="Graphic 3" descr="Lights On with solid fill">
            <a:extLst>
              <a:ext uri="{FF2B5EF4-FFF2-40B4-BE49-F238E27FC236}">
                <a16:creationId xmlns:a16="http://schemas.microsoft.com/office/drawing/2014/main" id="{E22E8CBD-18A5-6349-8929-4FE2F1C27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2171" y="167498"/>
            <a:ext cx="667658" cy="667658"/>
          </a:xfrm>
          <a:prstGeom prst="rect">
            <a:avLst/>
          </a:prstGeom>
        </p:spPr>
      </p:pic>
      <p:sp>
        <p:nvSpPr>
          <p:cNvPr id="3" name="TextBox 2">
            <a:extLst>
              <a:ext uri="{FF2B5EF4-FFF2-40B4-BE49-F238E27FC236}">
                <a16:creationId xmlns:a16="http://schemas.microsoft.com/office/drawing/2014/main" id="{4576E34C-6F24-5744-88F2-004643C848E4}"/>
              </a:ext>
            </a:extLst>
          </p:cNvPr>
          <p:cNvSpPr txBox="1"/>
          <p:nvPr/>
        </p:nvSpPr>
        <p:spPr>
          <a:xfrm>
            <a:off x="2799370" y="646743"/>
            <a:ext cx="65932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80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rPr>
              <a:t>Pengenalan</a:t>
            </a:r>
            <a:endParaRPr kumimoji="0" lang="id-ID" sz="8800" b="1" i="0" u="none" strike="noStrike" kern="1200" cap="none" spc="0" normalizeH="0" baseline="0" noProof="1">
              <a:ln>
                <a:noFill/>
              </a:ln>
              <a:solidFill>
                <a:srgbClr val="FFFFFF"/>
              </a:solidFill>
              <a:effectLst>
                <a:outerShdw blurRad="317500" dist="38100" dir="5400000" sx="96000" sy="96000" algn="t" rotWithShape="0">
                  <a:srgbClr val="FFFFFF">
                    <a:alpha val="85000"/>
                  </a:srgbClr>
                </a:outerShdw>
              </a:effectLst>
              <a:uLnTx/>
              <a:uFillTx/>
              <a:latin typeface="Arial Rounded MT Bold" panose="020F0704030504030204" pitchFamily="34" charset="77"/>
              <a:ea typeface="+mn-ea"/>
              <a:cs typeface="+mn-cs"/>
            </a:endParaRPr>
          </a:p>
        </p:txBody>
      </p:sp>
      <p:grpSp>
        <p:nvGrpSpPr>
          <p:cNvPr id="13" name="Group 12">
            <a:extLst>
              <a:ext uri="{FF2B5EF4-FFF2-40B4-BE49-F238E27FC236}">
                <a16:creationId xmlns:a16="http://schemas.microsoft.com/office/drawing/2014/main" id="{C871639A-8849-724E-8249-5CDAEA21DC72}"/>
              </a:ext>
            </a:extLst>
          </p:cNvPr>
          <p:cNvGrpSpPr/>
          <p:nvPr/>
        </p:nvGrpSpPr>
        <p:grpSpPr>
          <a:xfrm>
            <a:off x="2799370" y="2740254"/>
            <a:ext cx="8671560" cy="3016310"/>
            <a:chOff x="4065557" y="2740254"/>
            <a:chExt cx="5403985" cy="1199891"/>
          </a:xfrm>
        </p:grpSpPr>
        <p:sp>
          <p:nvSpPr>
            <p:cNvPr id="14" name="Freeform 13">
              <a:extLst>
                <a:ext uri="{FF2B5EF4-FFF2-40B4-BE49-F238E27FC236}">
                  <a16:creationId xmlns:a16="http://schemas.microsoft.com/office/drawing/2014/main" id="{F3BE6E67-1C88-7145-9FB5-32FA354EB539}"/>
                </a:ext>
              </a:extLst>
            </p:cNvPr>
            <p:cNvSpPr/>
            <p:nvPr/>
          </p:nvSpPr>
          <p:spPr>
            <a:xfrm rot="21600000">
              <a:off x="4191861" y="2740254"/>
              <a:ext cx="5277681" cy="252610"/>
            </a:xfrm>
            <a:custGeom>
              <a:avLst/>
              <a:gdLst>
                <a:gd name="connsiteX0" fmla="*/ 0 w 5277681"/>
                <a:gd name="connsiteY0" fmla="*/ 0 h 252608"/>
                <a:gd name="connsiteX1" fmla="*/ 5151377 w 5277681"/>
                <a:gd name="connsiteY1" fmla="*/ 0 h 252608"/>
                <a:gd name="connsiteX2" fmla="*/ 5277681 w 5277681"/>
                <a:gd name="connsiteY2" fmla="*/ 126304 h 252608"/>
                <a:gd name="connsiteX3" fmla="*/ 5151377 w 5277681"/>
                <a:gd name="connsiteY3" fmla="*/ 252608 h 252608"/>
                <a:gd name="connsiteX4" fmla="*/ 0 w 5277681"/>
                <a:gd name="connsiteY4" fmla="*/ 252608 h 252608"/>
                <a:gd name="connsiteX5" fmla="*/ 0 w 5277681"/>
                <a:gd name="connsiteY5" fmla="*/ 0 h 25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7681" h="252608">
                  <a:moveTo>
                    <a:pt x="5277681" y="252607"/>
                  </a:moveTo>
                  <a:lnTo>
                    <a:pt x="126304" y="252607"/>
                  </a:lnTo>
                  <a:lnTo>
                    <a:pt x="0" y="126304"/>
                  </a:lnTo>
                  <a:lnTo>
                    <a:pt x="126304" y="1"/>
                  </a:lnTo>
                  <a:lnTo>
                    <a:pt x="5277681" y="1"/>
                  </a:lnTo>
                  <a:lnTo>
                    <a:pt x="5277681" y="252607"/>
                  </a:lnTo>
                  <a:close/>
                </a:path>
              </a:pathLst>
            </a:custGeom>
          </p:spPr>
          <p:style>
            <a:lnRef idx="3">
              <a:schemeClr val="lt1"/>
            </a:lnRef>
            <a:fillRef idx="1">
              <a:schemeClr val="accent6"/>
            </a:fillRef>
            <a:effectRef idx="1">
              <a:schemeClr val="accent6"/>
            </a:effectRef>
            <a:fontRef idx="minor">
              <a:schemeClr val="lt1"/>
            </a:fontRef>
          </p:style>
          <p:txBody>
            <a:bodyPr spcFirstLastPara="0" vert="horz" wrap="square" lIns="174545" tIns="41911" rIns="78232" bIns="41911" numCol="1" spcCol="1270" anchor="ctr" anchorCtr="0">
              <a:noAutofit/>
            </a:bodyPr>
            <a:lstStyle/>
            <a:p>
              <a:pPr marL="0" lvl="0" indent="0" algn="ctr" defTabSz="488950">
                <a:lnSpc>
                  <a:spcPct val="90000"/>
                </a:lnSpc>
                <a:spcBef>
                  <a:spcPct val="0"/>
                </a:spcBef>
                <a:spcAft>
                  <a:spcPct val="35000"/>
                </a:spcAft>
                <a:buNone/>
              </a:pPr>
              <a:r>
                <a:rPr lang="id-ID" kern="1200" noProof="1"/>
                <a:t>isi penuh ember 3 liter</a:t>
              </a:r>
            </a:p>
          </p:txBody>
        </p:sp>
        <p:sp>
          <p:nvSpPr>
            <p:cNvPr id="15" name="Oval 14">
              <a:extLst>
                <a:ext uri="{FF2B5EF4-FFF2-40B4-BE49-F238E27FC236}">
                  <a16:creationId xmlns:a16="http://schemas.microsoft.com/office/drawing/2014/main" id="{4A717703-8EAA-9347-B027-44E39E802634}"/>
                </a:ext>
              </a:extLst>
            </p:cNvPr>
            <p:cNvSpPr/>
            <p:nvPr/>
          </p:nvSpPr>
          <p:spPr>
            <a:xfrm>
              <a:off x="4065557" y="2740255"/>
              <a:ext cx="252608" cy="252608"/>
            </a:xfrm>
            <a:prstGeom prst="ellipse">
              <a:avLst/>
            </a:prstGeom>
          </p:spPr>
          <p:style>
            <a:lnRef idx="3">
              <a:schemeClr val="lt1"/>
            </a:lnRef>
            <a:fillRef idx="1">
              <a:schemeClr val="accent6"/>
            </a:fillRef>
            <a:effectRef idx="1">
              <a:schemeClr val="accent6"/>
            </a:effectRef>
            <a:fontRef idx="minor">
              <a:schemeClr val="lt1"/>
            </a:fontRef>
          </p:style>
          <p:txBody>
            <a:bodyPr/>
            <a:lstStyle/>
            <a:p>
              <a:r>
                <a:rPr lang="id-ID" noProof="1"/>
                <a:t>1</a:t>
              </a:r>
            </a:p>
          </p:txBody>
        </p:sp>
        <p:sp>
          <p:nvSpPr>
            <p:cNvPr id="16" name="Freeform 15">
              <a:extLst>
                <a:ext uri="{FF2B5EF4-FFF2-40B4-BE49-F238E27FC236}">
                  <a16:creationId xmlns:a16="http://schemas.microsoft.com/office/drawing/2014/main" id="{4C7E96F9-7902-234F-A72A-805A878C2DB0}"/>
                </a:ext>
              </a:extLst>
            </p:cNvPr>
            <p:cNvSpPr/>
            <p:nvPr/>
          </p:nvSpPr>
          <p:spPr>
            <a:xfrm rot="21600000">
              <a:off x="4191861" y="3056015"/>
              <a:ext cx="5277681" cy="252610"/>
            </a:xfrm>
            <a:custGeom>
              <a:avLst/>
              <a:gdLst>
                <a:gd name="connsiteX0" fmla="*/ 0 w 5277681"/>
                <a:gd name="connsiteY0" fmla="*/ 0 h 252608"/>
                <a:gd name="connsiteX1" fmla="*/ 5151377 w 5277681"/>
                <a:gd name="connsiteY1" fmla="*/ 0 h 252608"/>
                <a:gd name="connsiteX2" fmla="*/ 5277681 w 5277681"/>
                <a:gd name="connsiteY2" fmla="*/ 126304 h 252608"/>
                <a:gd name="connsiteX3" fmla="*/ 5151377 w 5277681"/>
                <a:gd name="connsiteY3" fmla="*/ 252608 h 252608"/>
                <a:gd name="connsiteX4" fmla="*/ 0 w 5277681"/>
                <a:gd name="connsiteY4" fmla="*/ 252608 h 252608"/>
                <a:gd name="connsiteX5" fmla="*/ 0 w 5277681"/>
                <a:gd name="connsiteY5" fmla="*/ 0 h 25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7681" h="252608">
                  <a:moveTo>
                    <a:pt x="5277681" y="252607"/>
                  </a:moveTo>
                  <a:lnTo>
                    <a:pt x="126304" y="252607"/>
                  </a:lnTo>
                  <a:lnTo>
                    <a:pt x="0" y="126304"/>
                  </a:lnTo>
                  <a:lnTo>
                    <a:pt x="126304" y="1"/>
                  </a:lnTo>
                  <a:lnTo>
                    <a:pt x="5277681" y="1"/>
                  </a:lnTo>
                  <a:lnTo>
                    <a:pt x="5277681" y="252607"/>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174545" tIns="41911" rIns="78232" bIns="41911" numCol="1" spcCol="1270" anchor="ctr" anchorCtr="0">
              <a:noAutofit/>
            </a:bodyPr>
            <a:lstStyle/>
            <a:p>
              <a:pPr marL="0" lvl="0" indent="0" algn="ctr" defTabSz="488950">
                <a:lnSpc>
                  <a:spcPct val="90000"/>
                </a:lnSpc>
                <a:spcBef>
                  <a:spcPct val="0"/>
                </a:spcBef>
                <a:spcAft>
                  <a:spcPct val="35000"/>
                </a:spcAft>
                <a:buNone/>
              </a:pPr>
              <a:r>
                <a:rPr lang="id-ID" kern="1200" noProof="1"/>
                <a:t>tuangkan air pada ember 3 liter ke ember 4 liter</a:t>
              </a:r>
            </a:p>
          </p:txBody>
        </p:sp>
        <p:sp>
          <p:nvSpPr>
            <p:cNvPr id="17" name="Oval 16">
              <a:extLst>
                <a:ext uri="{FF2B5EF4-FFF2-40B4-BE49-F238E27FC236}">
                  <a16:creationId xmlns:a16="http://schemas.microsoft.com/office/drawing/2014/main" id="{AC7F8D15-4AA1-4A42-AE10-3F2B54F6F003}"/>
                </a:ext>
              </a:extLst>
            </p:cNvPr>
            <p:cNvSpPr/>
            <p:nvPr/>
          </p:nvSpPr>
          <p:spPr>
            <a:xfrm>
              <a:off x="4065557" y="3056016"/>
              <a:ext cx="252608" cy="252608"/>
            </a:xfrm>
            <a:prstGeom prst="ellipse">
              <a:avLst/>
            </a:prstGeom>
          </p:spPr>
          <p:style>
            <a:lnRef idx="3">
              <a:schemeClr val="lt1"/>
            </a:lnRef>
            <a:fillRef idx="1">
              <a:schemeClr val="accent2"/>
            </a:fillRef>
            <a:effectRef idx="1">
              <a:schemeClr val="accent2"/>
            </a:effectRef>
            <a:fontRef idx="minor">
              <a:schemeClr val="lt1"/>
            </a:fontRef>
          </p:style>
          <p:txBody>
            <a:bodyPr/>
            <a:lstStyle/>
            <a:p>
              <a:r>
                <a:rPr lang="id-ID" noProof="1"/>
                <a:t>2</a:t>
              </a:r>
            </a:p>
          </p:txBody>
        </p:sp>
        <p:sp>
          <p:nvSpPr>
            <p:cNvPr id="18" name="Freeform 17">
              <a:extLst>
                <a:ext uri="{FF2B5EF4-FFF2-40B4-BE49-F238E27FC236}">
                  <a16:creationId xmlns:a16="http://schemas.microsoft.com/office/drawing/2014/main" id="{8E6D0144-DD9A-5D4E-AC96-5777FA4D7315}"/>
                </a:ext>
              </a:extLst>
            </p:cNvPr>
            <p:cNvSpPr/>
            <p:nvPr/>
          </p:nvSpPr>
          <p:spPr>
            <a:xfrm rot="21600000">
              <a:off x="4191861" y="3371775"/>
              <a:ext cx="5277681" cy="252610"/>
            </a:xfrm>
            <a:custGeom>
              <a:avLst/>
              <a:gdLst>
                <a:gd name="connsiteX0" fmla="*/ 0 w 5277681"/>
                <a:gd name="connsiteY0" fmla="*/ 0 h 252608"/>
                <a:gd name="connsiteX1" fmla="*/ 5151377 w 5277681"/>
                <a:gd name="connsiteY1" fmla="*/ 0 h 252608"/>
                <a:gd name="connsiteX2" fmla="*/ 5277681 w 5277681"/>
                <a:gd name="connsiteY2" fmla="*/ 126304 h 252608"/>
                <a:gd name="connsiteX3" fmla="*/ 5151377 w 5277681"/>
                <a:gd name="connsiteY3" fmla="*/ 252608 h 252608"/>
                <a:gd name="connsiteX4" fmla="*/ 0 w 5277681"/>
                <a:gd name="connsiteY4" fmla="*/ 252608 h 252608"/>
                <a:gd name="connsiteX5" fmla="*/ 0 w 5277681"/>
                <a:gd name="connsiteY5" fmla="*/ 0 h 25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7681" h="252608">
                  <a:moveTo>
                    <a:pt x="5277681" y="252607"/>
                  </a:moveTo>
                  <a:lnTo>
                    <a:pt x="126304" y="252607"/>
                  </a:lnTo>
                  <a:lnTo>
                    <a:pt x="0" y="126304"/>
                  </a:lnTo>
                  <a:lnTo>
                    <a:pt x="126304" y="1"/>
                  </a:lnTo>
                  <a:lnTo>
                    <a:pt x="5277681" y="1"/>
                  </a:lnTo>
                  <a:lnTo>
                    <a:pt x="5277681" y="252607"/>
                  </a:ln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174545" tIns="41911" rIns="78232" bIns="41910" numCol="1" spcCol="1270" anchor="ctr" anchorCtr="0">
              <a:noAutofit/>
            </a:bodyPr>
            <a:lstStyle/>
            <a:p>
              <a:pPr marL="0" lvl="0" indent="0" algn="ctr" defTabSz="488950">
                <a:lnSpc>
                  <a:spcPct val="90000"/>
                </a:lnSpc>
                <a:spcBef>
                  <a:spcPct val="0"/>
                </a:spcBef>
                <a:spcAft>
                  <a:spcPct val="35000"/>
                </a:spcAft>
                <a:buNone/>
              </a:pPr>
              <a:r>
                <a:rPr lang="id-ID" kern="1200" noProof="1"/>
                <a:t>isi penuh ember 3 liter</a:t>
              </a:r>
            </a:p>
          </p:txBody>
        </p:sp>
        <p:sp>
          <p:nvSpPr>
            <p:cNvPr id="19" name="Oval 18">
              <a:extLst>
                <a:ext uri="{FF2B5EF4-FFF2-40B4-BE49-F238E27FC236}">
                  <a16:creationId xmlns:a16="http://schemas.microsoft.com/office/drawing/2014/main" id="{923F11E5-F30A-E847-9A25-6E3526A0E091}"/>
                </a:ext>
              </a:extLst>
            </p:cNvPr>
            <p:cNvSpPr/>
            <p:nvPr/>
          </p:nvSpPr>
          <p:spPr>
            <a:xfrm>
              <a:off x="4065557" y="3371776"/>
              <a:ext cx="252608" cy="252608"/>
            </a:xfrm>
            <a:prstGeom prst="ellipse">
              <a:avLst/>
            </a:prstGeom>
          </p:spPr>
          <p:style>
            <a:lnRef idx="3">
              <a:schemeClr val="lt1"/>
            </a:lnRef>
            <a:fillRef idx="1">
              <a:schemeClr val="accent4"/>
            </a:fillRef>
            <a:effectRef idx="1">
              <a:schemeClr val="accent4"/>
            </a:effectRef>
            <a:fontRef idx="minor">
              <a:schemeClr val="lt1"/>
            </a:fontRef>
          </p:style>
          <p:txBody>
            <a:bodyPr/>
            <a:lstStyle/>
            <a:p>
              <a:r>
                <a:rPr lang="id-ID" noProof="1"/>
                <a:t>3</a:t>
              </a:r>
            </a:p>
          </p:txBody>
        </p:sp>
        <p:sp>
          <p:nvSpPr>
            <p:cNvPr id="20" name="Freeform 19">
              <a:extLst>
                <a:ext uri="{FF2B5EF4-FFF2-40B4-BE49-F238E27FC236}">
                  <a16:creationId xmlns:a16="http://schemas.microsoft.com/office/drawing/2014/main" id="{651B17F1-0017-FA4B-BC2E-02E70E4A4CB3}"/>
                </a:ext>
              </a:extLst>
            </p:cNvPr>
            <p:cNvSpPr/>
            <p:nvPr/>
          </p:nvSpPr>
          <p:spPr>
            <a:xfrm rot="21600000">
              <a:off x="4191861" y="3687535"/>
              <a:ext cx="5277681" cy="252610"/>
            </a:xfrm>
            <a:custGeom>
              <a:avLst/>
              <a:gdLst>
                <a:gd name="connsiteX0" fmla="*/ 0 w 5277681"/>
                <a:gd name="connsiteY0" fmla="*/ 0 h 252608"/>
                <a:gd name="connsiteX1" fmla="*/ 5151377 w 5277681"/>
                <a:gd name="connsiteY1" fmla="*/ 0 h 252608"/>
                <a:gd name="connsiteX2" fmla="*/ 5277681 w 5277681"/>
                <a:gd name="connsiteY2" fmla="*/ 126304 h 252608"/>
                <a:gd name="connsiteX3" fmla="*/ 5151377 w 5277681"/>
                <a:gd name="connsiteY3" fmla="*/ 252608 h 252608"/>
                <a:gd name="connsiteX4" fmla="*/ 0 w 5277681"/>
                <a:gd name="connsiteY4" fmla="*/ 252608 h 252608"/>
                <a:gd name="connsiteX5" fmla="*/ 0 w 5277681"/>
                <a:gd name="connsiteY5" fmla="*/ 0 h 25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7681" h="252608">
                  <a:moveTo>
                    <a:pt x="5277681" y="252607"/>
                  </a:moveTo>
                  <a:lnTo>
                    <a:pt x="126304" y="252607"/>
                  </a:lnTo>
                  <a:lnTo>
                    <a:pt x="0" y="126304"/>
                  </a:lnTo>
                  <a:lnTo>
                    <a:pt x="126304" y="1"/>
                  </a:lnTo>
                  <a:lnTo>
                    <a:pt x="5277681" y="1"/>
                  </a:lnTo>
                  <a:lnTo>
                    <a:pt x="5277681" y="252607"/>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174545" tIns="41911" rIns="78232" bIns="41911" numCol="1" spcCol="1270" anchor="ctr" anchorCtr="0">
              <a:noAutofit/>
            </a:bodyPr>
            <a:lstStyle/>
            <a:p>
              <a:pPr marL="0" lvl="0" indent="0" algn="ctr" defTabSz="488950">
                <a:lnSpc>
                  <a:spcPct val="90000"/>
                </a:lnSpc>
                <a:spcBef>
                  <a:spcPct val="0"/>
                </a:spcBef>
                <a:spcAft>
                  <a:spcPct val="35000"/>
                </a:spcAft>
                <a:buNone/>
              </a:pPr>
              <a:r>
                <a:rPr lang="id-ID" kern="1200" noProof="1"/>
                <a:t>tuangkan air pada ember 3 liter ke ember 4 liter sampai penuh</a:t>
              </a:r>
            </a:p>
          </p:txBody>
        </p:sp>
        <p:sp>
          <p:nvSpPr>
            <p:cNvPr id="21" name="Oval 20">
              <a:extLst>
                <a:ext uri="{FF2B5EF4-FFF2-40B4-BE49-F238E27FC236}">
                  <a16:creationId xmlns:a16="http://schemas.microsoft.com/office/drawing/2014/main" id="{673DEA54-A8B5-EB42-B946-4E07D851F34C}"/>
                </a:ext>
              </a:extLst>
            </p:cNvPr>
            <p:cNvSpPr/>
            <p:nvPr/>
          </p:nvSpPr>
          <p:spPr>
            <a:xfrm>
              <a:off x="4065557" y="3687536"/>
              <a:ext cx="252608" cy="252608"/>
            </a:xfrm>
            <a:prstGeom prst="ellipse">
              <a:avLst/>
            </a:prstGeom>
          </p:spPr>
          <p:style>
            <a:lnRef idx="3">
              <a:schemeClr val="lt1"/>
            </a:lnRef>
            <a:fillRef idx="1">
              <a:schemeClr val="accent1"/>
            </a:fillRef>
            <a:effectRef idx="1">
              <a:schemeClr val="accent1"/>
            </a:effectRef>
            <a:fontRef idx="minor">
              <a:schemeClr val="lt1"/>
            </a:fontRef>
          </p:style>
          <p:txBody>
            <a:bodyPr/>
            <a:lstStyle/>
            <a:p>
              <a:r>
                <a:rPr lang="id-ID" noProof="1"/>
                <a:t>4</a:t>
              </a:r>
            </a:p>
          </p:txBody>
        </p:sp>
      </p:grpSp>
    </p:spTree>
    <p:extLst>
      <p:ext uri="{BB962C8B-B14F-4D97-AF65-F5344CB8AC3E}">
        <p14:creationId xmlns:p14="http://schemas.microsoft.com/office/powerpoint/2010/main" val="17195808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grpId="0" nodeType="withEffect">
                                  <p:stCondLst>
                                    <p:cond delay="0"/>
                                  </p:stCondLst>
                                  <p:childTnLst>
                                    <p:animMotion origin="layout" path="M 2.08333E-7 -1.85185E-6 L 2.08333E-7 -0.12245 " pathEditMode="relative" rAng="0" ptsTypes="AA">
                                      <p:cBhvr>
                                        <p:cTn id="6" dur="2000" fill="hold"/>
                                        <p:tgtEl>
                                          <p:spTgt spid="7"/>
                                        </p:tgtEl>
                                        <p:attrNameLst>
                                          <p:attrName>ppt_x</p:attrName>
                                          <p:attrName>ppt_y</p:attrName>
                                        </p:attrNameLst>
                                      </p:cBhvr>
                                      <p:rCtr x="0" y="-6134"/>
                                    </p:animMotion>
                                  </p:childTnLst>
                                </p:cTn>
                              </p:par>
                              <p:par>
                                <p:cTn id="7" presetID="64" presetClass="path" presetSubtype="0" repeatCount="indefinite" accel="50000" decel="50000" autoRev="1" fill="hold" grpId="0" nodeType="withEffect">
                                  <p:stCondLst>
                                    <p:cond delay="500"/>
                                  </p:stCondLst>
                                  <p:childTnLst>
                                    <p:animMotion origin="layout" path="M 2.91667E-6 -1.85185E-6 L 2.91667E-6 -0.12245 " pathEditMode="relative" rAng="0" ptsTypes="AA">
                                      <p:cBhvr>
                                        <p:cTn id="8" dur="2000" fill="hold"/>
                                        <p:tgtEl>
                                          <p:spTgt spid="9"/>
                                        </p:tgtEl>
                                        <p:attrNameLst>
                                          <p:attrName>ppt_x</p:attrName>
                                          <p:attrName>ppt_y</p:attrName>
                                        </p:attrNameLst>
                                      </p:cBhvr>
                                      <p:rCtr x="0" y="-6134"/>
                                    </p:animMotion>
                                  </p:childTnLst>
                                </p:cTn>
                              </p:par>
                              <p:par>
                                <p:cTn id="9" presetID="64" presetClass="path" presetSubtype="0" repeatCount="indefinite" accel="50000" decel="50000" autoRev="1" fill="hold" grpId="0" nodeType="withEffect">
                                  <p:stCondLst>
                                    <p:cond delay="1000"/>
                                  </p:stCondLst>
                                  <p:childTnLst>
                                    <p:animMotion origin="layout" path="M -4.16667E-6 -1.85185E-6 L -4.16667E-6 -0.12245 " pathEditMode="relative" rAng="0" ptsTypes="AA">
                                      <p:cBhvr>
                                        <p:cTn id="10" dur="2000" fill="hold"/>
                                        <p:tgtEl>
                                          <p:spTgt spid="10"/>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theme/theme1.xml><?xml version="1.0" encoding="utf-8"?>
<a:theme xmlns:a="http://schemas.openxmlformats.org/drawingml/2006/main" name="3DFloatVTI">
  <a:themeElements>
    <a:clrScheme name="AnalogousFromDarkSeedLeftStep">
      <a:dk1>
        <a:srgbClr val="000000"/>
      </a:dk1>
      <a:lt1>
        <a:srgbClr val="FFFFFF"/>
      </a:lt1>
      <a:dk2>
        <a:srgbClr val="301B2C"/>
      </a:dk2>
      <a:lt2>
        <a:srgbClr val="F0F3F2"/>
      </a:lt2>
      <a:accent1>
        <a:srgbClr val="D13E79"/>
      </a:accent1>
      <a:accent2>
        <a:srgbClr val="C02DA5"/>
      </a:accent2>
      <a:accent3>
        <a:srgbClr val="AF3ED1"/>
      </a:accent3>
      <a:accent4>
        <a:srgbClr val="622FC0"/>
      </a:accent4>
      <a:accent5>
        <a:srgbClr val="3E48D1"/>
      </a:accent5>
      <a:accent6>
        <a:srgbClr val="2D74C0"/>
      </a:accent6>
      <a:hlink>
        <a:srgbClr val="4C3FBF"/>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11435</TotalTime>
  <Words>3251</Words>
  <Application>Microsoft Macintosh PowerPoint</Application>
  <PresentationFormat>Widescreen</PresentationFormat>
  <Paragraphs>502</Paragraphs>
  <Slides>79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Arial Rounded MT Bold</vt:lpstr>
      <vt:lpstr>Avenir Next LT Pro</vt:lpstr>
      <vt:lpstr>Calibri</vt:lpstr>
      <vt:lpstr>Courier New</vt:lpstr>
      <vt:lpstr>3DFloatVTI</vt:lpstr>
      <vt:lpstr>PENGANTAR Pemrograman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Astana</dc:creator>
  <cp:lastModifiedBy>Eko Supriyono</cp:lastModifiedBy>
  <cp:revision>71</cp:revision>
  <dcterms:created xsi:type="dcterms:W3CDTF">2021-03-01T00:20:01Z</dcterms:created>
  <dcterms:modified xsi:type="dcterms:W3CDTF">2024-01-04T01:53:32Z</dcterms:modified>
</cp:coreProperties>
</file>